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3" r:id="rId2"/>
  </p:sldMasterIdLst>
  <p:notesMasterIdLst>
    <p:notesMasterId r:id="rId49"/>
  </p:notesMasterIdLst>
  <p:sldIdLst>
    <p:sldId id="364" r:id="rId3"/>
    <p:sldId id="257" r:id="rId4"/>
    <p:sldId id="260" r:id="rId5"/>
    <p:sldId id="365" r:id="rId6"/>
    <p:sldId id="316" r:id="rId7"/>
    <p:sldId id="295" r:id="rId8"/>
    <p:sldId id="392" r:id="rId9"/>
    <p:sldId id="329" r:id="rId10"/>
    <p:sldId id="347" r:id="rId11"/>
    <p:sldId id="304" r:id="rId12"/>
    <p:sldId id="309" r:id="rId13"/>
    <p:sldId id="319" r:id="rId14"/>
    <p:sldId id="368" r:id="rId15"/>
    <p:sldId id="331" r:id="rId16"/>
    <p:sldId id="371" r:id="rId17"/>
    <p:sldId id="343" r:id="rId18"/>
    <p:sldId id="344" r:id="rId19"/>
    <p:sldId id="336" r:id="rId20"/>
    <p:sldId id="286" r:id="rId21"/>
    <p:sldId id="273" r:id="rId22"/>
    <p:sldId id="372" r:id="rId23"/>
    <p:sldId id="373" r:id="rId24"/>
    <p:sldId id="374" r:id="rId25"/>
    <p:sldId id="375" r:id="rId26"/>
    <p:sldId id="358" r:id="rId27"/>
    <p:sldId id="359" r:id="rId28"/>
    <p:sldId id="360" r:id="rId29"/>
    <p:sldId id="361" r:id="rId30"/>
    <p:sldId id="362" r:id="rId31"/>
    <p:sldId id="363" r:id="rId32"/>
    <p:sldId id="277" r:id="rId33"/>
    <p:sldId id="377" r:id="rId34"/>
    <p:sldId id="376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278" r:id="rId46"/>
    <p:sldId id="390" r:id="rId47"/>
    <p:sldId id="391" r:id="rId48"/>
  </p:sldIdLst>
  <p:sldSz cx="9144000" cy="6858000" type="screen4x3"/>
  <p:notesSz cx="7102475" cy="102330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3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1B50A-A562-4000-AF62-C2D12A71D6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3C2A56-C117-4798-8B72-7809A6710A50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L</a:t>
          </a:r>
          <a:r>
            <a:rPr lang="en-US" sz="2400" dirty="0" err="1" smtClean="0"/>
            <a:t>_</a:t>
          </a:r>
          <a:r>
            <a:rPr lang="en-US" sz="2000" dirty="0" err="1" smtClean="0">
              <a:solidFill>
                <a:srgbClr val="00B050"/>
              </a:solidFill>
            </a:rPr>
            <a:t>conductivity</a:t>
          </a:r>
          <a:endParaRPr lang="en-US" sz="2400" dirty="0">
            <a:solidFill>
              <a:srgbClr val="00B050"/>
            </a:solidFill>
          </a:endParaRPr>
        </a:p>
      </dgm:t>
    </dgm:pt>
    <dgm:pt modelId="{B1CFE871-C006-4054-B290-07B4C52CF376}" type="parTrans" cxnId="{2C968442-6ED8-416F-BC5B-E1B7BC57330B}">
      <dgm:prSet/>
      <dgm:spPr/>
      <dgm:t>
        <a:bodyPr/>
        <a:lstStyle/>
        <a:p>
          <a:endParaRPr lang="en-US"/>
        </a:p>
      </dgm:t>
    </dgm:pt>
    <dgm:pt modelId="{4C79DA52-2B98-44E4-A0B3-85E9128FF6B4}" type="sibTrans" cxnId="{2C968442-6ED8-416F-BC5B-E1B7BC57330B}">
      <dgm:prSet/>
      <dgm:spPr/>
      <dgm:t>
        <a:bodyPr/>
        <a:lstStyle/>
        <a:p>
          <a:endParaRPr lang="en-US"/>
        </a:p>
      </dgm:t>
    </dgm:pt>
    <dgm:pt modelId="{3300BAC9-E311-4BA2-ACF2-9298CE48FC3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solidFill>
            <a:schemeClr val="accent2"/>
          </a:solidFill>
        </a:ln>
      </dgm:spPr>
      <dgm:t>
        <a:bodyPr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Outer Crust of  NS</a:t>
          </a:r>
        </a:p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r = R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97A2F409-D92E-483B-8241-0A09EEA540C6}" type="parTrans" cxnId="{02A6E043-6A40-43CA-82D3-84C0DA22F998}">
      <dgm:prSet/>
      <dgm:spPr/>
      <dgm:t>
        <a:bodyPr/>
        <a:lstStyle/>
        <a:p>
          <a:endParaRPr lang="en-US"/>
        </a:p>
      </dgm:t>
    </dgm:pt>
    <dgm:pt modelId="{2621590D-3403-42FA-8DD6-95FB3DDEB2E7}" type="sibTrans" cxnId="{02A6E043-6A40-43CA-82D3-84C0DA22F998}">
      <dgm:prSet/>
      <dgm:spPr/>
      <dgm:t>
        <a:bodyPr/>
        <a:lstStyle/>
        <a:p>
          <a:endParaRPr lang="en-US"/>
        </a:p>
      </dgm:t>
    </dgm:pt>
    <dgm:pt modelId="{4B3E76E1-ED42-4F2E-9AD5-C8311E49D0F2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FF0000"/>
              </a:solidFill>
            </a:rPr>
            <a:t>L</a:t>
          </a:r>
          <a:r>
            <a:rPr lang="en-US" sz="2400" dirty="0" err="1" smtClean="0"/>
            <a:t>_</a:t>
          </a:r>
          <a:r>
            <a:rPr lang="en-US" sz="2000" dirty="0" err="1" smtClean="0">
              <a:solidFill>
                <a:srgbClr val="FF0000"/>
              </a:solidFill>
            </a:rPr>
            <a:t>photons</a:t>
          </a:r>
          <a:endParaRPr lang="en-US" sz="2000" dirty="0">
            <a:solidFill>
              <a:srgbClr val="FF0000"/>
            </a:solidFill>
          </a:endParaRPr>
        </a:p>
      </dgm:t>
    </dgm:pt>
    <dgm:pt modelId="{6A0BEDF5-28A5-4EAD-9B40-4FB5A0A870EA}" type="parTrans" cxnId="{5812353C-191F-48E2-8934-38F26994EDB4}">
      <dgm:prSet/>
      <dgm:spPr/>
      <dgm:t>
        <a:bodyPr/>
        <a:lstStyle/>
        <a:p>
          <a:endParaRPr lang="en-US"/>
        </a:p>
      </dgm:t>
    </dgm:pt>
    <dgm:pt modelId="{2A69915A-5633-4C22-9454-D2135AEFEA68}" type="sibTrans" cxnId="{5812353C-191F-48E2-8934-38F26994EDB4}">
      <dgm:prSet/>
      <dgm:spPr/>
      <dgm:t>
        <a:bodyPr/>
        <a:lstStyle/>
        <a:p>
          <a:endParaRPr lang="en-US"/>
        </a:p>
      </dgm:t>
    </dgm:pt>
    <dgm:pt modelId="{BADA920B-878E-4639-9015-DA12D1C54B81}" type="pres">
      <dgm:prSet presAssocID="{A8B1B50A-A562-4000-AF62-C2D12A71D66F}" presName="Name0" presStyleCnt="0">
        <dgm:presLayoutVars>
          <dgm:dir/>
          <dgm:resizeHandles val="exact"/>
        </dgm:presLayoutVars>
      </dgm:prSet>
      <dgm:spPr/>
    </dgm:pt>
    <dgm:pt modelId="{32C2A5C4-5473-4C35-8284-E204BF94FC94}" type="pres">
      <dgm:prSet presAssocID="{A8B1B50A-A562-4000-AF62-C2D12A71D66F}" presName="arrow" presStyleLbl="bgShp" presStyleIdx="0" presStyleCnt="1"/>
      <dgm:spPr>
        <a:gradFill rotWithShape="0">
          <a:gsLst>
            <a:gs pos="800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0" scaled="1"/>
        </a:gradFill>
        <a:ln w="6350" cap="flat" cmpd="sng">
          <a:miter lim="800000"/>
        </a:ln>
      </dgm:spPr>
    </dgm:pt>
    <dgm:pt modelId="{89739F4B-DAAA-4AF2-886C-84576219E716}" type="pres">
      <dgm:prSet presAssocID="{A8B1B50A-A562-4000-AF62-C2D12A71D66F}" presName="points" presStyleCnt="0"/>
      <dgm:spPr/>
    </dgm:pt>
    <dgm:pt modelId="{790A51D8-AD14-4DB9-B521-CE461EF761D6}" type="pres">
      <dgm:prSet presAssocID="{773C2A56-C117-4798-8B72-7809A6710A50}" presName="compositeA" presStyleCnt="0"/>
      <dgm:spPr/>
    </dgm:pt>
    <dgm:pt modelId="{92396507-993A-4E75-8299-5773C167045A}" type="pres">
      <dgm:prSet presAssocID="{773C2A56-C117-4798-8B72-7809A6710A50}" presName="textA" presStyleLbl="revTx" presStyleIdx="0" presStyleCnt="3" custScaleX="219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DA2-FFA6-4033-AACF-CF4CDDE43002}" type="pres">
      <dgm:prSet presAssocID="{773C2A56-C117-4798-8B72-7809A6710A50}" presName="circleA" presStyleLbl="node1" presStyleIdx="0" presStyleCnt="3" custLinFactNeighborX="-40210"/>
      <dgm:spPr/>
    </dgm:pt>
    <dgm:pt modelId="{0AC44A87-EB25-4847-B72A-D1146FA55E2D}" type="pres">
      <dgm:prSet presAssocID="{773C2A56-C117-4798-8B72-7809A6710A50}" presName="spaceA" presStyleCnt="0"/>
      <dgm:spPr/>
    </dgm:pt>
    <dgm:pt modelId="{03EA9C85-103E-4043-B119-0A56373C4A41}" type="pres">
      <dgm:prSet presAssocID="{4C79DA52-2B98-44E4-A0B3-85E9128FF6B4}" presName="space" presStyleCnt="0"/>
      <dgm:spPr/>
    </dgm:pt>
    <dgm:pt modelId="{582D239D-0B44-4286-A37B-67F94C1EB0E6}" type="pres">
      <dgm:prSet presAssocID="{3300BAC9-E311-4BA2-ACF2-9298CE48FC3A}" presName="compositeB" presStyleCnt="0"/>
      <dgm:spPr/>
    </dgm:pt>
    <dgm:pt modelId="{91D48F44-43C9-4F3D-B23C-44D41B63D396}" type="pres">
      <dgm:prSet presAssocID="{3300BAC9-E311-4BA2-ACF2-9298CE48FC3A}" presName="textB" presStyleLbl="revTx" presStyleIdx="1" presStyleCnt="3" custScaleX="186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48B6-FACB-4B10-B288-9299AFC4865F}" type="pres">
      <dgm:prSet presAssocID="{3300BAC9-E311-4BA2-ACF2-9298CE48FC3A}" presName="circleB" presStyleLbl="node1" presStyleIdx="1" presStyleCnt="3" custLinFactNeighborX="75751" custLinFactNeighborY="0"/>
      <dgm:spPr/>
    </dgm:pt>
    <dgm:pt modelId="{D09C7355-3EB9-4A03-86D0-3F03D270491F}" type="pres">
      <dgm:prSet presAssocID="{3300BAC9-E311-4BA2-ACF2-9298CE48FC3A}" presName="spaceB" presStyleCnt="0"/>
      <dgm:spPr/>
    </dgm:pt>
    <dgm:pt modelId="{F2BEA5E8-25BD-42AD-BBE6-8F3E39A16E47}" type="pres">
      <dgm:prSet presAssocID="{2621590D-3403-42FA-8DD6-95FB3DDEB2E7}" presName="space" presStyleCnt="0"/>
      <dgm:spPr/>
    </dgm:pt>
    <dgm:pt modelId="{938A2672-3C35-415C-966B-CC60518F3E96}" type="pres">
      <dgm:prSet presAssocID="{4B3E76E1-ED42-4F2E-9AD5-C8311E49D0F2}" presName="compositeA" presStyleCnt="0"/>
      <dgm:spPr/>
    </dgm:pt>
    <dgm:pt modelId="{2DB45812-4BEE-4B8A-8557-10A5C648D8A7}" type="pres">
      <dgm:prSet presAssocID="{4B3E76E1-ED42-4F2E-9AD5-C8311E49D0F2}" presName="textA" presStyleLbl="revTx" presStyleIdx="2" presStyleCnt="3" custScaleX="196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5356-E465-4AFC-B64E-9CB1F9A0D6DB}" type="pres">
      <dgm:prSet presAssocID="{4B3E76E1-ED42-4F2E-9AD5-C8311E49D0F2}" presName="circleA" presStyleLbl="node1" presStyleIdx="2" presStyleCnt="3" custScaleX="192684" custScaleY="111126" custLinFactX="178799" custLinFactNeighborX="200000" custLinFactNeighborY="13"/>
      <dgm:spPr>
        <a:prstGeom prst="rightArrow">
          <a:avLst/>
        </a:prstGeom>
      </dgm:spPr>
    </dgm:pt>
    <dgm:pt modelId="{FDE87A68-A7FC-4A05-B203-0D0C1AA20D6F}" type="pres">
      <dgm:prSet presAssocID="{4B3E76E1-ED42-4F2E-9AD5-C8311E49D0F2}" presName="spaceA" presStyleCnt="0"/>
      <dgm:spPr/>
    </dgm:pt>
  </dgm:ptLst>
  <dgm:cxnLst>
    <dgm:cxn modelId="{08B93BC8-7ABE-4777-AAA4-31E1213EAC39}" type="presOf" srcId="{A8B1B50A-A562-4000-AF62-C2D12A71D66F}" destId="{BADA920B-878E-4639-9015-DA12D1C54B81}" srcOrd="0" destOrd="0" presId="urn:microsoft.com/office/officeart/2005/8/layout/hProcess11"/>
    <dgm:cxn modelId="{2C968442-6ED8-416F-BC5B-E1B7BC57330B}" srcId="{A8B1B50A-A562-4000-AF62-C2D12A71D66F}" destId="{773C2A56-C117-4798-8B72-7809A6710A50}" srcOrd="0" destOrd="0" parTransId="{B1CFE871-C006-4054-B290-07B4C52CF376}" sibTransId="{4C79DA52-2B98-44E4-A0B3-85E9128FF6B4}"/>
    <dgm:cxn modelId="{02A6E043-6A40-43CA-82D3-84C0DA22F998}" srcId="{A8B1B50A-A562-4000-AF62-C2D12A71D66F}" destId="{3300BAC9-E311-4BA2-ACF2-9298CE48FC3A}" srcOrd="1" destOrd="0" parTransId="{97A2F409-D92E-483B-8241-0A09EEA540C6}" sibTransId="{2621590D-3403-42FA-8DD6-95FB3DDEB2E7}"/>
    <dgm:cxn modelId="{1A7CE32C-5259-4184-B667-32A3A8FDC79F}" type="presOf" srcId="{773C2A56-C117-4798-8B72-7809A6710A50}" destId="{92396507-993A-4E75-8299-5773C167045A}" srcOrd="0" destOrd="0" presId="urn:microsoft.com/office/officeart/2005/8/layout/hProcess11"/>
    <dgm:cxn modelId="{07C91F99-82F8-4217-B10A-B2B4ACDBAA31}" type="presOf" srcId="{4B3E76E1-ED42-4F2E-9AD5-C8311E49D0F2}" destId="{2DB45812-4BEE-4B8A-8557-10A5C648D8A7}" srcOrd="0" destOrd="0" presId="urn:microsoft.com/office/officeart/2005/8/layout/hProcess11"/>
    <dgm:cxn modelId="{5812353C-191F-48E2-8934-38F26994EDB4}" srcId="{A8B1B50A-A562-4000-AF62-C2D12A71D66F}" destId="{4B3E76E1-ED42-4F2E-9AD5-C8311E49D0F2}" srcOrd="2" destOrd="0" parTransId="{6A0BEDF5-28A5-4EAD-9B40-4FB5A0A870EA}" sibTransId="{2A69915A-5633-4C22-9454-D2135AEFEA68}"/>
    <dgm:cxn modelId="{C6FAACEC-CE66-4CA4-9DC9-43D40410824C}" type="presOf" srcId="{3300BAC9-E311-4BA2-ACF2-9298CE48FC3A}" destId="{91D48F44-43C9-4F3D-B23C-44D41B63D396}" srcOrd="0" destOrd="0" presId="urn:microsoft.com/office/officeart/2005/8/layout/hProcess11"/>
    <dgm:cxn modelId="{6B7D1A8E-5B1F-44CD-B462-AA43BE1042B4}" type="presParOf" srcId="{BADA920B-878E-4639-9015-DA12D1C54B81}" destId="{32C2A5C4-5473-4C35-8284-E204BF94FC94}" srcOrd="0" destOrd="0" presId="urn:microsoft.com/office/officeart/2005/8/layout/hProcess11"/>
    <dgm:cxn modelId="{49495631-4111-4BED-8841-8E53FFCE0161}" type="presParOf" srcId="{BADA920B-878E-4639-9015-DA12D1C54B81}" destId="{89739F4B-DAAA-4AF2-886C-84576219E716}" srcOrd="1" destOrd="0" presId="urn:microsoft.com/office/officeart/2005/8/layout/hProcess11"/>
    <dgm:cxn modelId="{EE06F77D-0676-46FE-B129-06E119B8EA56}" type="presParOf" srcId="{89739F4B-DAAA-4AF2-886C-84576219E716}" destId="{790A51D8-AD14-4DB9-B521-CE461EF761D6}" srcOrd="0" destOrd="0" presId="urn:microsoft.com/office/officeart/2005/8/layout/hProcess11"/>
    <dgm:cxn modelId="{4FA2AE6C-EA1C-4A53-82DA-1EE6BE8835BE}" type="presParOf" srcId="{790A51D8-AD14-4DB9-B521-CE461EF761D6}" destId="{92396507-993A-4E75-8299-5773C167045A}" srcOrd="0" destOrd="0" presId="urn:microsoft.com/office/officeart/2005/8/layout/hProcess11"/>
    <dgm:cxn modelId="{BC75AB1E-38D4-41B6-8A0A-D359E4C6E5DB}" type="presParOf" srcId="{790A51D8-AD14-4DB9-B521-CE461EF761D6}" destId="{4CF9ADA2-FFA6-4033-AACF-CF4CDDE43002}" srcOrd="1" destOrd="0" presId="urn:microsoft.com/office/officeart/2005/8/layout/hProcess11"/>
    <dgm:cxn modelId="{4562BDCA-E779-4091-A143-9C7A7759490F}" type="presParOf" srcId="{790A51D8-AD14-4DB9-B521-CE461EF761D6}" destId="{0AC44A87-EB25-4847-B72A-D1146FA55E2D}" srcOrd="2" destOrd="0" presId="urn:microsoft.com/office/officeart/2005/8/layout/hProcess11"/>
    <dgm:cxn modelId="{EBDE67A7-EE27-42D5-A114-17EED1C8F311}" type="presParOf" srcId="{89739F4B-DAAA-4AF2-886C-84576219E716}" destId="{03EA9C85-103E-4043-B119-0A56373C4A41}" srcOrd="1" destOrd="0" presId="urn:microsoft.com/office/officeart/2005/8/layout/hProcess11"/>
    <dgm:cxn modelId="{2E79D7B0-A593-48EF-B45A-4BD323090FC9}" type="presParOf" srcId="{89739F4B-DAAA-4AF2-886C-84576219E716}" destId="{582D239D-0B44-4286-A37B-67F94C1EB0E6}" srcOrd="2" destOrd="0" presId="urn:microsoft.com/office/officeart/2005/8/layout/hProcess11"/>
    <dgm:cxn modelId="{710CE877-B853-4ADF-A731-94983F05B84C}" type="presParOf" srcId="{582D239D-0B44-4286-A37B-67F94C1EB0E6}" destId="{91D48F44-43C9-4F3D-B23C-44D41B63D396}" srcOrd="0" destOrd="0" presId="urn:microsoft.com/office/officeart/2005/8/layout/hProcess11"/>
    <dgm:cxn modelId="{845B79CE-C339-4C36-94A2-30681578F0C4}" type="presParOf" srcId="{582D239D-0B44-4286-A37B-67F94C1EB0E6}" destId="{B1D348B6-FACB-4B10-B288-9299AFC4865F}" srcOrd="1" destOrd="0" presId="urn:microsoft.com/office/officeart/2005/8/layout/hProcess11"/>
    <dgm:cxn modelId="{EBBA1F71-291B-42EA-A3ED-CD58A1485FD6}" type="presParOf" srcId="{582D239D-0B44-4286-A37B-67F94C1EB0E6}" destId="{D09C7355-3EB9-4A03-86D0-3F03D270491F}" srcOrd="2" destOrd="0" presId="urn:microsoft.com/office/officeart/2005/8/layout/hProcess11"/>
    <dgm:cxn modelId="{D915E9DE-DFC1-493E-840C-B8E1B32C8D9F}" type="presParOf" srcId="{89739F4B-DAAA-4AF2-886C-84576219E716}" destId="{F2BEA5E8-25BD-42AD-BBE6-8F3E39A16E47}" srcOrd="3" destOrd="0" presId="urn:microsoft.com/office/officeart/2005/8/layout/hProcess11"/>
    <dgm:cxn modelId="{1B5BB2A0-E71A-464E-85CD-BC12686B32D3}" type="presParOf" srcId="{89739F4B-DAAA-4AF2-886C-84576219E716}" destId="{938A2672-3C35-415C-966B-CC60518F3E96}" srcOrd="4" destOrd="0" presId="urn:microsoft.com/office/officeart/2005/8/layout/hProcess11"/>
    <dgm:cxn modelId="{091F87BD-D341-4030-AF49-0124F05D1611}" type="presParOf" srcId="{938A2672-3C35-415C-966B-CC60518F3E96}" destId="{2DB45812-4BEE-4B8A-8557-10A5C648D8A7}" srcOrd="0" destOrd="0" presId="urn:microsoft.com/office/officeart/2005/8/layout/hProcess11"/>
    <dgm:cxn modelId="{5DE55871-ED74-42B2-8AD9-CA1049E77057}" type="presParOf" srcId="{938A2672-3C35-415C-966B-CC60518F3E96}" destId="{59995356-E465-4AFC-B64E-9CB1F9A0D6DB}" srcOrd="1" destOrd="0" presId="urn:microsoft.com/office/officeart/2005/8/layout/hProcess11"/>
    <dgm:cxn modelId="{D1481CF2-E559-4654-AF12-83AA1AD499FC}" type="presParOf" srcId="{938A2672-3C35-415C-966B-CC60518F3E96}" destId="{FDE87A68-A7FC-4A05-B203-0D0C1AA20D6F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1B50A-A562-4000-AF62-C2D12A71D6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73C2A56-C117-4798-8B72-7809A6710A50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</a:rPr>
            <a:t>L  =  0</a:t>
          </a:r>
          <a:endParaRPr lang="en-US" sz="1800" b="1" dirty="0">
            <a:solidFill>
              <a:srgbClr val="002060"/>
            </a:solidFill>
          </a:endParaRPr>
        </a:p>
      </dgm:t>
    </dgm:pt>
    <dgm:pt modelId="{B1CFE871-C006-4054-B290-07B4C52CF376}" type="parTrans" cxnId="{2C968442-6ED8-416F-BC5B-E1B7BC57330B}">
      <dgm:prSet/>
      <dgm:spPr/>
      <dgm:t>
        <a:bodyPr/>
        <a:lstStyle/>
        <a:p>
          <a:endParaRPr lang="en-US"/>
        </a:p>
      </dgm:t>
    </dgm:pt>
    <dgm:pt modelId="{4C79DA52-2B98-44E4-A0B3-85E9128FF6B4}" type="sibTrans" cxnId="{2C968442-6ED8-416F-BC5B-E1B7BC57330B}">
      <dgm:prSet/>
      <dgm:spPr/>
      <dgm:t>
        <a:bodyPr/>
        <a:lstStyle/>
        <a:p>
          <a:endParaRPr lang="en-US"/>
        </a:p>
      </dgm:t>
    </dgm:pt>
    <dgm:pt modelId="{3300BAC9-E311-4BA2-ACF2-9298CE48FC3A}">
      <dgm:prSet phldrT="[Text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>
          <a:outerShdw blurRad="889000" dir="12240000" algn="ctr" rotWithShape="0">
            <a:schemeClr val="accent2">
              <a:alpha val="65000"/>
            </a:scheme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lIns="72000" tIns="72000" anchor="ctr" anchorCtr="0"/>
        <a:lstStyle/>
        <a:p>
          <a:r>
            <a:rPr lang="en-US" sz="1400" dirty="0" smtClean="0">
              <a:solidFill>
                <a:srgbClr val="002060"/>
              </a:solidFill>
            </a:rPr>
            <a:t>Center of  NS</a:t>
          </a:r>
        </a:p>
        <a:p>
          <a:r>
            <a:rPr lang="en-US" sz="1400" dirty="0" smtClean="0">
              <a:solidFill>
                <a:srgbClr val="002060"/>
              </a:solidFill>
            </a:rPr>
            <a:t>r = 0</a:t>
          </a:r>
          <a:endParaRPr lang="en-US" sz="1400" dirty="0">
            <a:solidFill>
              <a:srgbClr val="002060"/>
            </a:solidFill>
          </a:endParaRPr>
        </a:p>
      </dgm:t>
    </dgm:pt>
    <dgm:pt modelId="{97A2F409-D92E-483B-8241-0A09EEA540C6}" type="parTrans" cxnId="{02A6E043-6A40-43CA-82D3-84C0DA22F998}">
      <dgm:prSet/>
      <dgm:spPr/>
      <dgm:t>
        <a:bodyPr/>
        <a:lstStyle/>
        <a:p>
          <a:endParaRPr lang="en-US"/>
        </a:p>
      </dgm:t>
    </dgm:pt>
    <dgm:pt modelId="{2621590D-3403-42FA-8DD6-95FB3DDEB2E7}" type="sibTrans" cxnId="{02A6E043-6A40-43CA-82D3-84C0DA22F998}">
      <dgm:prSet/>
      <dgm:spPr/>
      <dgm:t>
        <a:bodyPr/>
        <a:lstStyle/>
        <a:p>
          <a:endParaRPr lang="en-US"/>
        </a:p>
      </dgm:t>
    </dgm:pt>
    <dgm:pt modelId="{4B3E76E1-ED42-4F2E-9AD5-C8311E49D0F2}">
      <dgm:prSet phldrT="[Text]" custT="1"/>
      <dgm:spPr/>
      <dgm:t>
        <a:bodyPr/>
        <a:lstStyle/>
        <a:p>
          <a:pPr algn="r"/>
          <a:r>
            <a:rPr lang="en-US" sz="2400" dirty="0" smtClean="0">
              <a:solidFill>
                <a:schemeClr val="accent2">
                  <a:lumMod val="75000"/>
                </a:schemeClr>
              </a:solidFill>
            </a:rPr>
            <a:t>L  </a:t>
          </a:r>
          <a:endParaRPr lang="en-US" sz="2400" dirty="0">
            <a:solidFill>
              <a:schemeClr val="accent2">
                <a:lumMod val="75000"/>
              </a:schemeClr>
            </a:solidFill>
          </a:endParaRPr>
        </a:p>
      </dgm:t>
    </dgm:pt>
    <dgm:pt modelId="{6A0BEDF5-28A5-4EAD-9B40-4FB5A0A870EA}" type="parTrans" cxnId="{5812353C-191F-48E2-8934-38F26994EDB4}">
      <dgm:prSet/>
      <dgm:spPr/>
      <dgm:t>
        <a:bodyPr/>
        <a:lstStyle/>
        <a:p>
          <a:endParaRPr lang="en-US"/>
        </a:p>
      </dgm:t>
    </dgm:pt>
    <dgm:pt modelId="{2A69915A-5633-4C22-9454-D2135AEFEA68}" type="sibTrans" cxnId="{5812353C-191F-48E2-8934-38F26994EDB4}">
      <dgm:prSet/>
      <dgm:spPr/>
      <dgm:t>
        <a:bodyPr/>
        <a:lstStyle/>
        <a:p>
          <a:endParaRPr lang="en-US"/>
        </a:p>
      </dgm:t>
    </dgm:pt>
    <dgm:pt modelId="{BADA920B-878E-4639-9015-DA12D1C54B81}" type="pres">
      <dgm:prSet presAssocID="{A8B1B50A-A562-4000-AF62-C2D12A71D66F}" presName="Name0" presStyleCnt="0">
        <dgm:presLayoutVars>
          <dgm:dir/>
          <dgm:resizeHandles val="exact"/>
        </dgm:presLayoutVars>
      </dgm:prSet>
      <dgm:spPr/>
    </dgm:pt>
    <dgm:pt modelId="{32C2A5C4-5473-4C35-8284-E204BF94FC94}" type="pres">
      <dgm:prSet presAssocID="{A8B1B50A-A562-4000-AF62-C2D12A71D66F}" presName="arrow" presStyleLbl="bgShp" presStyleIdx="0" presStyleCnt="1" custScaleX="100000" custScaleY="100000" custLinFactNeighborY="1390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bevel/>
        </a:ln>
        <a:effectLst>
          <a:outerShdw blurRad="215900" dist="546100" dir="6360000" algn="ctr" rotWithShape="0">
            <a:srgbClr val="000000">
              <a:alpha val="86000"/>
            </a:srgbClr>
          </a:outerShdw>
        </a:effectLst>
      </dgm:spPr>
    </dgm:pt>
    <dgm:pt modelId="{89739F4B-DAAA-4AF2-886C-84576219E716}" type="pres">
      <dgm:prSet presAssocID="{A8B1B50A-A562-4000-AF62-C2D12A71D66F}" presName="points" presStyleCnt="0"/>
      <dgm:spPr/>
    </dgm:pt>
    <dgm:pt modelId="{790A51D8-AD14-4DB9-B521-CE461EF761D6}" type="pres">
      <dgm:prSet presAssocID="{773C2A56-C117-4798-8B72-7809A6710A50}" presName="compositeA" presStyleCnt="0"/>
      <dgm:spPr/>
    </dgm:pt>
    <dgm:pt modelId="{92396507-993A-4E75-8299-5773C167045A}" type="pres">
      <dgm:prSet presAssocID="{773C2A56-C117-4798-8B72-7809A6710A50}" presName="textA" presStyleLbl="revTx" presStyleIdx="0" presStyleCnt="3" custScaleX="1790676" custScaleY="76839" custLinFactX="-1400000" custLinFactNeighborX="-1481838" custLinFactNeighborY="9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9ADA2-FFA6-4033-AACF-CF4CDDE43002}" type="pres">
      <dgm:prSet presAssocID="{773C2A56-C117-4798-8B72-7809A6710A50}" presName="circleA" presStyleLbl="node1" presStyleIdx="0" presStyleCnt="3" custScaleX="472134" custScaleY="254814" custLinFactX="-400000" custLinFactNeighborX="-451909" custLinFactNeighborY="87463"/>
      <dgm:spPr>
        <a:prstGeom prst="rightArrow">
          <a:avLst/>
        </a:prstGeom>
      </dgm:spPr>
    </dgm:pt>
    <dgm:pt modelId="{0AC44A87-EB25-4847-B72A-D1146FA55E2D}" type="pres">
      <dgm:prSet presAssocID="{773C2A56-C117-4798-8B72-7809A6710A50}" presName="spaceA" presStyleCnt="0"/>
      <dgm:spPr/>
    </dgm:pt>
    <dgm:pt modelId="{03EA9C85-103E-4043-B119-0A56373C4A41}" type="pres">
      <dgm:prSet presAssocID="{4C79DA52-2B98-44E4-A0B3-85E9128FF6B4}" presName="space" presStyleCnt="0"/>
      <dgm:spPr/>
    </dgm:pt>
    <dgm:pt modelId="{582D239D-0B44-4286-A37B-67F94C1EB0E6}" type="pres">
      <dgm:prSet presAssocID="{3300BAC9-E311-4BA2-ACF2-9298CE48FC3A}" presName="compositeB" presStyleCnt="0"/>
      <dgm:spPr/>
    </dgm:pt>
    <dgm:pt modelId="{91D48F44-43C9-4F3D-B23C-44D41B63D396}" type="pres">
      <dgm:prSet presAssocID="{3300BAC9-E311-4BA2-ACF2-9298CE48FC3A}" presName="textB" presStyleLbl="revTx" presStyleIdx="1" presStyleCnt="3" custScaleX="2000000" custScaleY="70632" custLinFactX="-2700000" custLinFactNeighborX="-2709750" custLinFactNeighborY="-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48B6-FACB-4B10-B288-9299AFC4865F}" type="pres">
      <dgm:prSet presAssocID="{3300BAC9-E311-4BA2-ACF2-9298CE48FC3A}" presName="circleB" presStyleLbl="node1" presStyleIdx="1" presStyleCnt="3" custScaleX="231576" custScaleY="181058" custLinFactX="70577" custLinFactNeighborX="100000" custLinFactNeighborY="-33867"/>
      <dgm:spPr/>
    </dgm:pt>
    <dgm:pt modelId="{D09C7355-3EB9-4A03-86D0-3F03D270491F}" type="pres">
      <dgm:prSet presAssocID="{3300BAC9-E311-4BA2-ACF2-9298CE48FC3A}" presName="spaceB" presStyleCnt="0"/>
      <dgm:spPr/>
    </dgm:pt>
    <dgm:pt modelId="{F2BEA5E8-25BD-42AD-BBE6-8F3E39A16E47}" type="pres">
      <dgm:prSet presAssocID="{2621590D-3403-42FA-8DD6-95FB3DDEB2E7}" presName="space" presStyleCnt="0"/>
      <dgm:spPr/>
    </dgm:pt>
    <dgm:pt modelId="{938A2672-3C35-415C-966B-CC60518F3E96}" type="pres">
      <dgm:prSet presAssocID="{4B3E76E1-ED42-4F2E-9AD5-C8311E49D0F2}" presName="compositeA" presStyleCnt="0"/>
      <dgm:spPr/>
    </dgm:pt>
    <dgm:pt modelId="{2DB45812-4BEE-4B8A-8557-10A5C648D8A7}" type="pres">
      <dgm:prSet presAssocID="{4B3E76E1-ED42-4F2E-9AD5-C8311E49D0F2}" presName="textA" presStyleLbl="revTx" presStyleIdx="2" presStyleCnt="3" custScaleX="1226618" custScaleY="65503" custLinFactX="1300000" custLinFactNeighborX="1385388" custLinFactNeighborY="15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5356-E465-4AFC-B64E-9CB1F9A0D6DB}" type="pres">
      <dgm:prSet presAssocID="{4B3E76E1-ED42-4F2E-9AD5-C8311E49D0F2}" presName="circleA" presStyleLbl="node1" presStyleIdx="2" presStyleCnt="3" custScaleX="285221" custScaleY="252369" custLinFactX="685406" custLinFactY="7534" custLinFactNeighborX="700000" custLinFactNeighborY="100000"/>
      <dgm:spPr/>
    </dgm:pt>
    <dgm:pt modelId="{FDE87A68-A7FC-4A05-B203-0D0C1AA20D6F}" type="pres">
      <dgm:prSet presAssocID="{4B3E76E1-ED42-4F2E-9AD5-C8311E49D0F2}" presName="spaceA" presStyleCnt="0"/>
      <dgm:spPr/>
    </dgm:pt>
  </dgm:ptLst>
  <dgm:cxnLst>
    <dgm:cxn modelId="{6EE5F564-3B2C-4FE3-9DC2-5CC2045D3FC0}" type="presOf" srcId="{773C2A56-C117-4798-8B72-7809A6710A50}" destId="{92396507-993A-4E75-8299-5773C167045A}" srcOrd="0" destOrd="0" presId="urn:microsoft.com/office/officeart/2005/8/layout/hProcess11"/>
    <dgm:cxn modelId="{945892FB-E69F-4052-87F5-1804BB91EE3C}" type="presOf" srcId="{A8B1B50A-A562-4000-AF62-C2D12A71D66F}" destId="{BADA920B-878E-4639-9015-DA12D1C54B81}" srcOrd="0" destOrd="0" presId="urn:microsoft.com/office/officeart/2005/8/layout/hProcess11"/>
    <dgm:cxn modelId="{2C968442-6ED8-416F-BC5B-E1B7BC57330B}" srcId="{A8B1B50A-A562-4000-AF62-C2D12A71D66F}" destId="{773C2A56-C117-4798-8B72-7809A6710A50}" srcOrd="0" destOrd="0" parTransId="{B1CFE871-C006-4054-B290-07B4C52CF376}" sibTransId="{4C79DA52-2B98-44E4-A0B3-85E9128FF6B4}"/>
    <dgm:cxn modelId="{02A6E043-6A40-43CA-82D3-84C0DA22F998}" srcId="{A8B1B50A-A562-4000-AF62-C2D12A71D66F}" destId="{3300BAC9-E311-4BA2-ACF2-9298CE48FC3A}" srcOrd="1" destOrd="0" parTransId="{97A2F409-D92E-483B-8241-0A09EEA540C6}" sibTransId="{2621590D-3403-42FA-8DD6-95FB3DDEB2E7}"/>
    <dgm:cxn modelId="{224C2B08-0FC1-494B-A7FE-32171D2CB3FE}" type="presOf" srcId="{4B3E76E1-ED42-4F2E-9AD5-C8311E49D0F2}" destId="{2DB45812-4BEE-4B8A-8557-10A5C648D8A7}" srcOrd="0" destOrd="0" presId="urn:microsoft.com/office/officeart/2005/8/layout/hProcess11"/>
    <dgm:cxn modelId="{1A991D81-6C00-4B8E-95FD-DF1E42DB9457}" type="presOf" srcId="{3300BAC9-E311-4BA2-ACF2-9298CE48FC3A}" destId="{91D48F44-43C9-4F3D-B23C-44D41B63D396}" srcOrd="0" destOrd="0" presId="urn:microsoft.com/office/officeart/2005/8/layout/hProcess11"/>
    <dgm:cxn modelId="{5812353C-191F-48E2-8934-38F26994EDB4}" srcId="{A8B1B50A-A562-4000-AF62-C2D12A71D66F}" destId="{4B3E76E1-ED42-4F2E-9AD5-C8311E49D0F2}" srcOrd="2" destOrd="0" parTransId="{6A0BEDF5-28A5-4EAD-9B40-4FB5A0A870EA}" sibTransId="{2A69915A-5633-4C22-9454-D2135AEFEA68}"/>
    <dgm:cxn modelId="{2301A183-8F1D-4AFF-BEBA-DBD033AA8FCA}" type="presParOf" srcId="{BADA920B-878E-4639-9015-DA12D1C54B81}" destId="{32C2A5C4-5473-4C35-8284-E204BF94FC94}" srcOrd="0" destOrd="0" presId="urn:microsoft.com/office/officeart/2005/8/layout/hProcess11"/>
    <dgm:cxn modelId="{8C958DA3-8033-499B-B81C-3ED9A5F0A9F5}" type="presParOf" srcId="{BADA920B-878E-4639-9015-DA12D1C54B81}" destId="{89739F4B-DAAA-4AF2-886C-84576219E716}" srcOrd="1" destOrd="0" presId="urn:microsoft.com/office/officeart/2005/8/layout/hProcess11"/>
    <dgm:cxn modelId="{0DF1CA79-C866-4DF5-AA7C-3C92002615B1}" type="presParOf" srcId="{89739F4B-DAAA-4AF2-886C-84576219E716}" destId="{790A51D8-AD14-4DB9-B521-CE461EF761D6}" srcOrd="0" destOrd="0" presId="urn:microsoft.com/office/officeart/2005/8/layout/hProcess11"/>
    <dgm:cxn modelId="{922A606E-451A-4CA0-8C77-1B968DEFD469}" type="presParOf" srcId="{790A51D8-AD14-4DB9-B521-CE461EF761D6}" destId="{92396507-993A-4E75-8299-5773C167045A}" srcOrd="0" destOrd="0" presId="urn:microsoft.com/office/officeart/2005/8/layout/hProcess11"/>
    <dgm:cxn modelId="{E8AA6B2A-EF34-4014-BF76-46108EAE63A6}" type="presParOf" srcId="{790A51D8-AD14-4DB9-B521-CE461EF761D6}" destId="{4CF9ADA2-FFA6-4033-AACF-CF4CDDE43002}" srcOrd="1" destOrd="0" presId="urn:microsoft.com/office/officeart/2005/8/layout/hProcess11"/>
    <dgm:cxn modelId="{91B60519-AC0B-4EAE-9CA6-3C60BFB8AA3F}" type="presParOf" srcId="{790A51D8-AD14-4DB9-B521-CE461EF761D6}" destId="{0AC44A87-EB25-4847-B72A-D1146FA55E2D}" srcOrd="2" destOrd="0" presId="urn:microsoft.com/office/officeart/2005/8/layout/hProcess11"/>
    <dgm:cxn modelId="{144E1557-B648-4BBB-97B3-473398689101}" type="presParOf" srcId="{89739F4B-DAAA-4AF2-886C-84576219E716}" destId="{03EA9C85-103E-4043-B119-0A56373C4A41}" srcOrd="1" destOrd="0" presId="urn:microsoft.com/office/officeart/2005/8/layout/hProcess11"/>
    <dgm:cxn modelId="{820FDFF9-7CE8-4168-93ED-04E75C34B133}" type="presParOf" srcId="{89739F4B-DAAA-4AF2-886C-84576219E716}" destId="{582D239D-0B44-4286-A37B-67F94C1EB0E6}" srcOrd="2" destOrd="0" presId="urn:microsoft.com/office/officeart/2005/8/layout/hProcess11"/>
    <dgm:cxn modelId="{6FC9FD81-43AA-4062-B535-3D2D45C417AD}" type="presParOf" srcId="{582D239D-0B44-4286-A37B-67F94C1EB0E6}" destId="{91D48F44-43C9-4F3D-B23C-44D41B63D396}" srcOrd="0" destOrd="0" presId="urn:microsoft.com/office/officeart/2005/8/layout/hProcess11"/>
    <dgm:cxn modelId="{C7925240-8608-4203-BE49-CF0E20627552}" type="presParOf" srcId="{582D239D-0B44-4286-A37B-67F94C1EB0E6}" destId="{B1D348B6-FACB-4B10-B288-9299AFC4865F}" srcOrd="1" destOrd="0" presId="urn:microsoft.com/office/officeart/2005/8/layout/hProcess11"/>
    <dgm:cxn modelId="{413F99EC-1DB3-4C90-BA95-5F321C1291C5}" type="presParOf" srcId="{582D239D-0B44-4286-A37B-67F94C1EB0E6}" destId="{D09C7355-3EB9-4A03-86D0-3F03D270491F}" srcOrd="2" destOrd="0" presId="urn:microsoft.com/office/officeart/2005/8/layout/hProcess11"/>
    <dgm:cxn modelId="{7DAE76AE-6BE4-4BBC-8DF4-F33AA04A529A}" type="presParOf" srcId="{89739F4B-DAAA-4AF2-886C-84576219E716}" destId="{F2BEA5E8-25BD-42AD-BBE6-8F3E39A16E47}" srcOrd="3" destOrd="0" presId="urn:microsoft.com/office/officeart/2005/8/layout/hProcess11"/>
    <dgm:cxn modelId="{C6F20141-8ACF-4252-B1E8-A5B5BD499AC9}" type="presParOf" srcId="{89739F4B-DAAA-4AF2-886C-84576219E716}" destId="{938A2672-3C35-415C-966B-CC60518F3E96}" srcOrd="4" destOrd="0" presId="urn:microsoft.com/office/officeart/2005/8/layout/hProcess11"/>
    <dgm:cxn modelId="{1CE9B29E-00D3-4F80-9830-EA4CD48942EC}" type="presParOf" srcId="{938A2672-3C35-415C-966B-CC60518F3E96}" destId="{2DB45812-4BEE-4B8A-8557-10A5C648D8A7}" srcOrd="0" destOrd="0" presId="urn:microsoft.com/office/officeart/2005/8/layout/hProcess11"/>
    <dgm:cxn modelId="{FE8739F2-9410-414D-8477-28339629CD73}" type="presParOf" srcId="{938A2672-3C35-415C-966B-CC60518F3E96}" destId="{59995356-E465-4AFC-B64E-9CB1F9A0D6DB}" srcOrd="1" destOrd="0" presId="urn:microsoft.com/office/officeart/2005/8/layout/hProcess11"/>
    <dgm:cxn modelId="{9E0042ED-376B-4E86-8E9C-66C575112EA9}" type="presParOf" srcId="{938A2672-3C35-415C-966B-CC60518F3E96}" destId="{FDE87A68-A7FC-4A05-B203-0D0C1AA20D6F}" srcOrd="2" destOrd="0" presId="urn:microsoft.com/office/officeart/2005/8/layout/hProcess1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7102475" cy="10233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23092" y="0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5223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6987" cy="38322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10248" y="4860687"/>
            <a:ext cx="5677048" cy="4599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97" tIns="50698" rIns="97497" bIns="5069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057" tIns="49528" rIns="99057" bIns="4952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3093" y="9719598"/>
            <a:ext cx="3072806" cy="506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97" tIns="50698" rIns="97497" bIns="50698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84201" algn="l"/>
                <a:tab pos="1568402" algn="l"/>
                <a:tab pos="2352603" algn="l"/>
                <a:tab pos="3136803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78ECF21-DA2F-426F-8A80-BF804E7D1F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extShape 1"/>
          <p:cNvSpPr txBox="1"/>
          <p:nvPr/>
        </p:nvSpPr>
        <p:spPr>
          <a:xfrm>
            <a:off x="4023244" y="9719762"/>
            <a:ext cx="3072520" cy="506011"/>
          </a:xfrm>
          <a:prstGeom prst="rect">
            <a:avLst/>
          </a:prstGeom>
          <a:noFill/>
          <a:ln w="9360">
            <a:noFill/>
          </a:ln>
        </p:spPr>
        <p:txBody>
          <a:bodyPr lIns="97497" tIns="50698" rIns="97497" bIns="50698" anchor="b"/>
          <a:lstStyle/>
          <a:p>
            <a:pPr algn="r">
              <a:lnSpc>
                <a:spcPct val="100000"/>
              </a:lnSpc>
            </a:pPr>
            <a:fld id="{FCD05998-CFF4-4C7B-9A05-D2DDE3D130E4}" type="slidenum">
              <a:rPr lang="en-GB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</a:t>
            </a:fld>
            <a:endParaRPr lang="en-GB" sz="15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10248" y="4860687"/>
            <a:ext cx="5681607" cy="4604458"/>
          </a:xfrm>
          <a:prstGeom prst="rect">
            <a:avLst/>
          </a:prstGeom>
        </p:spPr>
        <p:txBody>
          <a:bodyPr lIns="97497" tIns="50698" rIns="97497" bIns="50698" anchor="ctr"/>
          <a:lstStyle/>
          <a:p>
            <a:endParaRPr lang="en-GB" sz="22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9" name="CustomShape 3"/>
          <p:cNvSpPr/>
          <p:nvPr/>
        </p:nvSpPr>
        <p:spPr>
          <a:xfrm>
            <a:off x="4023245" y="9719762"/>
            <a:ext cx="3077366" cy="51124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497" tIns="50698" rIns="97497" bIns="50698" anchor="b"/>
          <a:lstStyle/>
          <a:p>
            <a:pPr algn="r">
              <a:lnSpc>
                <a:spcPct val="100000"/>
              </a:lnSpc>
            </a:pPr>
            <a:fld id="{41D2E44B-3B9B-48C6-9851-4B2372910C20}" type="slidenum">
              <a:rPr lang="en-GB" sz="13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pPr algn="r">
                <a:lnSpc>
                  <a:spcPct val="100000"/>
                </a:lnSpc>
              </a:pPr>
              <a:t>1</a:t>
            </a:fld>
            <a:endParaRPr lang="en-GB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C50BB1-BEF4-4764-A031-9BEC77129418}" type="slidenum">
              <a:rPr lang="de-DE" smtClean="0">
                <a:ea typeface="Microsoft YaHei" pitchFamily="34" charset="-122"/>
              </a:rPr>
              <a:pPr/>
              <a:t>15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CFE4B106-6662-473A-9B04-E2D46C1DA2A0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15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B8E771-F148-419A-A2A6-A630E3E33568}" type="slidenum">
              <a:rPr lang="de-DE" smtClean="0">
                <a:ea typeface="Microsoft YaHei" pitchFamily="34" charset="-122"/>
              </a:rPr>
              <a:pPr/>
              <a:t>16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B8E771-F148-419A-A2A6-A630E3E33568}" type="slidenum">
              <a:rPr lang="de-DE" smtClean="0">
                <a:ea typeface="Microsoft YaHei" pitchFamily="34" charset="-122"/>
              </a:rPr>
              <a:pPr/>
              <a:t>17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DCCEDA-3DEA-4B8C-804A-D9E76A917607}" type="slidenum">
              <a:rPr lang="de-DE" smtClean="0">
                <a:ea typeface="Microsoft YaHei" pitchFamily="34" charset="-122"/>
              </a:rPr>
              <a:pPr/>
              <a:t>18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1A597978-79B7-4B87-B334-645B9E388E03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18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EF90C0-71D3-49A1-9DB9-6136EF3A458E}" type="slidenum">
              <a:rPr lang="de-DE" smtClean="0">
                <a:ea typeface="Microsoft YaHei" pitchFamily="34" charset="-122"/>
              </a:rPr>
              <a:pPr/>
              <a:t>20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F0398A9-AB43-4B8B-86EF-363400A1ADC5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20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EF90C0-71D3-49A1-9DB9-6136EF3A458E}" type="slidenum">
              <a:rPr lang="de-DE" smtClean="0">
                <a:ea typeface="Microsoft YaHei" pitchFamily="34" charset="-122"/>
              </a:rPr>
              <a:pPr/>
              <a:t>21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F0398A9-AB43-4B8B-86EF-363400A1ADC5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21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F0A3B1-516E-4B48-9FB9-D77F24E4910F}" type="slidenum">
              <a:rPr lang="de-DE" smtClean="0">
                <a:ea typeface="Microsoft YaHei" pitchFamily="34" charset="-122"/>
              </a:rPr>
              <a:pPr/>
              <a:t>22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F7DB93-4974-4AAE-8313-91FC054FFD28}" type="slidenum">
              <a:rPr lang="de-DE" smtClean="0">
                <a:ea typeface="Microsoft YaHei" pitchFamily="34" charset="-122"/>
              </a:rPr>
              <a:pPr/>
              <a:t>23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78ECF21-DA2F-426F-8A80-BF804E7D1F2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B732EA-1FC0-42B7-816C-0D9BF3F5F7FD}" type="slidenum">
              <a:rPr lang="de-DE" smtClean="0">
                <a:ea typeface="Microsoft YaHei" pitchFamily="34" charset="-122"/>
              </a:rPr>
              <a:pPr/>
              <a:t>31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E704E7-DDCC-4730-9AA3-5FBE36E7103E}" type="slidenum">
              <a:rPr lang="de-DE" smtClean="0">
                <a:ea typeface="Microsoft YaHei" pitchFamily="34" charset="-122"/>
              </a:rPr>
              <a:pPr/>
              <a:t>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74BD705-EE95-4300-9A8C-DF1682648EF6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2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E704E7-DDCC-4730-9AA3-5FBE36E7103E}" type="slidenum">
              <a:rPr lang="de-DE" smtClean="0">
                <a:ea typeface="Microsoft YaHei" pitchFamily="34" charset="-122"/>
              </a:rPr>
              <a:pPr/>
              <a:t>32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874BD705-EE95-4300-9A8C-DF1682648EF6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32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9AC767C-DE67-41DC-B16A-BE385A93DC8B}" type="slidenum">
              <a:rPr lang="de-DE" smtClean="0">
                <a:ea typeface="Microsoft YaHei" pitchFamily="34" charset="-122"/>
              </a:rPr>
              <a:pPr/>
              <a:t>44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453B208-FDA3-482C-89A7-099F01D90F94}" type="slidenum">
              <a:rPr lang="en-US" smtClean="0">
                <a:latin typeface="Times New Roman" pitchFamily="18" charset="0"/>
              </a:rPr>
              <a:pPr>
                <a:defRPr/>
              </a:pPr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14189554-2CC3-4335-B086-A2E780D39F0A}" type="slidenum">
              <a:rPr lang="de-DE" sz="1300">
                <a:solidFill>
                  <a:srgbClr val="000000"/>
                </a:solidFill>
              </a:rPr>
              <a:pPr algn="r"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45</a:t>
            </a:fld>
            <a:endParaRPr lang="de-DE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F198D9-4D53-4493-9152-A2815DB62C21}" type="slidenum">
              <a:rPr lang="de-DE" smtClean="0">
                <a:ea typeface="Microsoft YaHei" pitchFamily="34" charset="-122"/>
              </a:rPr>
              <a:pPr/>
              <a:t>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F198D9-4D53-4493-9152-A2815DB62C21}" type="slidenum">
              <a:rPr lang="de-DE" smtClean="0">
                <a:ea typeface="Microsoft YaHei" pitchFamily="34" charset="-122"/>
              </a:rPr>
              <a:pPr/>
              <a:t>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4C073C-C0EC-43F8-884A-DB40CDE68086}" type="slidenum">
              <a:rPr lang="en-US" smtClean="0">
                <a:latin typeface="Times New Roman" pitchFamily="18" charset="0"/>
              </a:rPr>
              <a:pPr>
                <a:defRPr/>
              </a:pPr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B91589-09AF-4D2F-BD5A-A2968451172B}" type="slidenum">
              <a:rPr lang="de-DE" smtClean="0">
                <a:ea typeface="Microsoft YaHei" pitchFamily="34" charset="-122"/>
              </a:rPr>
              <a:pPr/>
              <a:t>11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8DB5AB-5B19-433C-B875-0EC07C4FDD2C}" type="slidenum">
              <a:rPr lang="de-DE" smtClean="0">
                <a:ea typeface="Microsoft YaHei" pitchFamily="34" charset="-122"/>
              </a:rPr>
              <a:pPr/>
              <a:t>12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B8232809-0D2A-4CA3-8294-DD145867BA87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12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9C6057-67BC-4961-B5D3-696A174188C3}" type="slidenum">
              <a:rPr lang="de-DE" smtClean="0">
                <a:ea typeface="Microsoft YaHei" pitchFamily="34" charset="-122"/>
              </a:rPr>
              <a:pPr/>
              <a:t>13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C336A9-59B9-4A23-87EB-69C953E2D6E4}" type="slidenum">
              <a:rPr lang="de-DE" smtClean="0">
                <a:ea typeface="Microsoft YaHei" pitchFamily="34" charset="-122"/>
              </a:rPr>
              <a:pPr/>
              <a:t>14</a:t>
            </a:fld>
            <a:endParaRPr lang="de-DE" smtClean="0">
              <a:ea typeface="Microsoft YaHei" pitchFamily="34" charset="-122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87"/>
              </a:spcBef>
              <a:buClrTx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1445" name="Text Box 3"/>
          <p:cNvSpPr txBox="1">
            <a:spLocks noChangeArrowheads="1"/>
          </p:cNvSpPr>
          <p:nvPr/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497" tIns="50698" rIns="97497" bIns="50698" anchor="b"/>
          <a:lstStyle/>
          <a:p>
            <a:pPr algn="r">
              <a:buSzPct val="100000"/>
              <a:tabLst>
                <a:tab pos="0" algn="l"/>
                <a:tab pos="495285" algn="l"/>
                <a:tab pos="990570" algn="l"/>
                <a:tab pos="1485854" algn="l"/>
                <a:tab pos="1981139" algn="l"/>
                <a:tab pos="2476424" algn="l"/>
                <a:tab pos="2971709" algn="l"/>
                <a:tab pos="3466993" algn="l"/>
                <a:tab pos="3962278" algn="l"/>
                <a:tab pos="4457563" algn="l"/>
                <a:tab pos="4952848" algn="l"/>
                <a:tab pos="5448132" algn="l"/>
                <a:tab pos="5943417" algn="l"/>
                <a:tab pos="6438702" algn="l"/>
                <a:tab pos="6933987" algn="l"/>
                <a:tab pos="7429271" algn="l"/>
                <a:tab pos="7924556" algn="l"/>
                <a:tab pos="8419841" algn="l"/>
                <a:tab pos="8915126" algn="l"/>
                <a:tab pos="9410410" algn="l"/>
                <a:tab pos="9905695" algn="l"/>
              </a:tabLst>
            </a:pPr>
            <a:fld id="{DD42FF0E-3C8F-4B43-8A5B-6DAA3072740B}" type="slidenum">
              <a:rPr lang="de-DE" sz="1300">
                <a:solidFill>
                  <a:srgbClr val="FFFFFF"/>
                </a:solidFill>
              </a:rPr>
              <a:pPr algn="r">
                <a:buSzPct val="100000"/>
                <a:tabLst>
                  <a:tab pos="0" algn="l"/>
                  <a:tab pos="495285" algn="l"/>
                  <a:tab pos="990570" algn="l"/>
                  <a:tab pos="1485854" algn="l"/>
                  <a:tab pos="1981139" algn="l"/>
                  <a:tab pos="2476424" algn="l"/>
                  <a:tab pos="2971709" algn="l"/>
                  <a:tab pos="3466993" algn="l"/>
                  <a:tab pos="3962278" algn="l"/>
                  <a:tab pos="4457563" algn="l"/>
                  <a:tab pos="4952848" algn="l"/>
                  <a:tab pos="5448132" algn="l"/>
                  <a:tab pos="5943417" algn="l"/>
                  <a:tab pos="6438702" algn="l"/>
                  <a:tab pos="6933987" algn="l"/>
                  <a:tab pos="7429271" algn="l"/>
                  <a:tab pos="7924556" algn="l"/>
                  <a:tab pos="8419841" algn="l"/>
                  <a:tab pos="8915126" algn="l"/>
                  <a:tab pos="9410410" algn="l"/>
                  <a:tab pos="9905695" algn="l"/>
                </a:tabLst>
              </a:pPr>
              <a:t>14</a:t>
            </a:fld>
            <a:endParaRPr lang="de-DE" sz="1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88948-52BB-4127-ADC7-26D26A7EB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CB95-3477-4062-9C96-DD26F0D5E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B3A9-3CBC-491F-A7AB-CC9EEF16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9279F-8995-4BEE-A82C-D25E2644A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87EF-B0CF-476E-98BA-BD702527E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4FBC-7EFB-48C9-A057-01102DC05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D4009-653F-4263-BA0C-6DC1C7B1C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EB3DE-6424-41DF-B752-EE5523EF4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0D71C-F8FB-424C-A213-4CB7B1789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56E8-18FB-4B20-A711-AF3D7580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D9858-B740-49D3-B98F-D0442CE9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F0FC-0D7E-4F93-80A8-534C7A46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A532-A993-470B-AC0F-3F688E2A0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3F8D-3A5A-4FCE-95C1-1E1E25E6C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512763"/>
            <a:ext cx="1941513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2763"/>
            <a:ext cx="5673725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40C-DB33-49CB-880E-F0765B208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152-019E-4896-AA23-A9D3FEC54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84350"/>
            <a:ext cx="3806825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625" y="1784350"/>
            <a:ext cx="3808413" cy="456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BED0-CDB3-4A75-A207-CB87159E8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A27E-CCAB-4618-BE0B-07D98DA6A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62BA-09BC-4A8D-8B69-462FA590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8CFD-ADF7-43A6-B739-63288EE72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67AA-2423-417F-B794-118E2CAA3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EE41-8B6F-488D-839E-5F3299EF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200">
                <a:solidFill>
                  <a:srgbClr val="D6ECFF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B481AC2-C8DE-4077-8505-B434D208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12763"/>
            <a:ext cx="7767638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84350"/>
            <a:ext cx="7767638" cy="456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77000" y="64166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6416675"/>
            <a:ext cx="5562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416675"/>
            <a:ext cx="4524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200">
                <a:solidFill>
                  <a:srgbClr val="D6ECFF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2A2105D-C781-43BE-A9FA-47D5EA26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alibri" pitchFamily="34" charset="0"/>
          <a:ea typeface="Microsoft YaHei" charset="-122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C1EEFF"/>
          </a:solidFill>
          <a:latin typeface="Consolas" pitchFamily="49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2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(2012)%2002280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diagramColors" Target="../diagrams/colors1.xml"/><Relationship Id="rId11" Type="http://schemas.openxmlformats.org/officeDocument/2006/relationships/oleObject" Target="../embeddings/oleObject27.bin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214290"/>
            <a:ext cx="9143640" cy="1428480"/>
          </a:xfrm>
          <a:prstGeom prst="rect">
            <a:avLst/>
          </a:prstGeom>
          <a:solidFill>
            <a:srgbClr val="0000FF"/>
          </a:solidFill>
          <a:ln w="936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4000" b="1" strike="noStrike" spc="-1" dirty="0">
                <a:solidFill>
                  <a:srgbClr val="C1EE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Microsoft YaHei"/>
              </a:rPr>
              <a:t> Neutron Star </a:t>
            </a:r>
            <a:r>
              <a:rPr lang="en-GB" sz="4000" b="1" strike="noStrike" spc="-1" dirty="0" smtClean="0">
                <a:solidFill>
                  <a:srgbClr val="C1EE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Microsoft YaHei"/>
              </a:rPr>
              <a:t>cooling </a:t>
            </a:r>
            <a:r>
              <a:rPr lang="en-GB" sz="4000" b="1" strike="noStrike" spc="-1" dirty="0" smtClean="0">
                <a:solidFill>
                  <a:srgbClr val="C1EEFF"/>
                </a:solidFill>
                <a:uFill>
                  <a:solidFill>
                    <a:srgbClr val="FFFFFF"/>
                  </a:solidFill>
                </a:uFill>
                <a:latin typeface="Consolas"/>
                <a:ea typeface="Microsoft YaHei"/>
              </a:rPr>
              <a:t>&amp;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Bayesian analysis </a:t>
            </a:r>
            <a:r>
              <a:rPr lang="en-US" sz="4000" dirty="0" smtClean="0"/>
              <a:t>for </a:t>
            </a:r>
            <a:r>
              <a:rPr lang="en-US" sz="4000" dirty="0" smtClean="0"/>
              <a:t>hybrid star </a:t>
            </a:r>
            <a:br>
              <a:rPr lang="en-US" sz="4000" dirty="0" smtClean="0"/>
            </a:br>
            <a:r>
              <a:rPr lang="en-GB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
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5429160" y="4214880"/>
            <a:ext cx="3217680" cy="642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GB" sz="1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HMEC -</a:t>
            </a:r>
            <a:r>
              <a:rPr lang="en-GB" sz="1800" b="0" strike="noStrike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</a:t>
            </a:r>
            <a:r>
              <a:rPr lang="en-GB" sz="1800" b="0" strike="noStrike" spc="-1" dirty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2016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spc="-1" dirty="0" err="1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Dubna</a:t>
            </a:r>
            <a:r>
              <a:rPr lang="en-GB" sz="1800" spc="-1" dirty="0" smtClean="0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icrosoft YaHei"/>
              </a:rPr>
              <a:t> 3 Nov.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Picture 3"/>
          <p:cNvPicPr/>
          <p:nvPr/>
        </p:nvPicPr>
        <p:blipFill>
          <a:blip r:embed="rId3"/>
          <a:stretch/>
        </p:blipFill>
        <p:spPr>
          <a:xfrm>
            <a:off x="214200" y="2071992"/>
            <a:ext cx="4357440" cy="3071520"/>
          </a:xfrm>
          <a:prstGeom prst="rect">
            <a:avLst/>
          </a:prstGeom>
          <a:ln w="9360">
            <a:noFill/>
          </a:ln>
        </p:spPr>
      </p:pic>
      <p:sp>
        <p:nvSpPr>
          <p:cNvPr id="282" name="CustomShape 3"/>
          <p:cNvSpPr/>
          <p:nvPr/>
        </p:nvSpPr>
        <p:spPr>
          <a:xfrm>
            <a:off x="214282" y="5714912"/>
            <a:ext cx="8286890" cy="928798"/>
          </a:xfrm>
          <a:prstGeom prst="rect">
            <a:avLst/>
          </a:prstGeom>
          <a:solidFill>
            <a:schemeClr val="bg2"/>
          </a:solidFill>
          <a:ln w="9360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GB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my co-authors:</a:t>
            </a:r>
            <a:r>
              <a:rPr lang="en-GB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GB" b="0" strike="noStrike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D.Blaschke</a:t>
            </a:r>
            <a:r>
              <a:rPr lang="en-GB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, </a:t>
            </a:r>
            <a:r>
              <a:rPr lang="en-GB" b="0" strike="noStrike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D.Voskresensky</a:t>
            </a:r>
            <a:r>
              <a:rPr lang="en-GB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,</a:t>
            </a:r>
          </a:p>
          <a:p>
            <a:r>
              <a:rPr lang="en-GB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ea typeface="Microsoft YaHei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Alvarez-Castillo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A.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Ayriyan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S.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Typel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endParaRPr lang="en-GB" sz="1800" b="0" strike="noStrike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5143680" y="2286000"/>
            <a:ext cx="3499920" cy="1252080"/>
          </a:xfrm>
          <a:prstGeom prst="rect">
            <a:avLst/>
          </a:pr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3200" b="0" strike="noStrike" spc="-1">
                <a:ln w="9525">
                  <a:solidFill>
                    <a:schemeClr val="tx1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Hovik Grigorian: </a:t>
            </a:r>
            <a:endParaRPr lang="en-GB" sz="1800" b="0" strike="noStrike" spc="-1">
              <a:ln w="9525">
                <a:solidFill>
                  <a:schemeClr val="tx1"/>
                </a:solidFill>
              </a:ln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0" i="1" strike="noStrike" spc="-1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JINR – Dubna</a:t>
            </a:r>
            <a:endParaRPr lang="en-GB" sz="1800" b="0" strike="noStrike" spc="-1">
              <a:ln w="9525">
                <a:solidFill>
                  <a:schemeClr val="tx1"/>
                </a:solidFill>
              </a:ln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i="1" strike="noStrike" spc="-1">
                <a:ln w="9525">
                  <a:solidFill>
                    <a:schemeClr val="tx1"/>
                  </a:solidFill>
                </a:ln>
                <a:solidFill>
                  <a:srgbClr val="9BBB59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Yerevan State University</a:t>
            </a:r>
            <a:endParaRPr lang="en-GB" sz="1800" b="0" strike="noStrike" spc="-1">
              <a:ln w="9525">
                <a:solidFill>
                  <a:schemeClr val="tx1"/>
                </a:solidFill>
              </a:ln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7900988" cy="9175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marL="484632" algn="ctr" fontAlgn="auto"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Data of NS on Magnetic Field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44675"/>
            <a:ext cx="6770687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7524750" y="2060575"/>
            <a:ext cx="15621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Magnetars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AXPs, SGRs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000000"/>
                </a:solidFill>
              </a:rPr>
              <a:t>B = 10^14 -10^15 </a:t>
            </a:r>
            <a:r>
              <a:rPr lang="en-US" sz="1600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380288" y="2060575"/>
            <a:ext cx="215900" cy="217488"/>
          </a:xfrm>
          <a:prstGeom prst="rect">
            <a:avLst/>
          </a:prstGeom>
          <a:solidFill>
            <a:srgbClr val="F1550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7308850" y="3068638"/>
            <a:ext cx="360363" cy="288925"/>
          </a:xfrm>
          <a:prstGeom prst="triangle">
            <a:avLst>
              <a:gd name="adj" fmla="val 50000"/>
            </a:avLst>
          </a:prstGeom>
          <a:solidFill>
            <a:srgbClr val="66003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7618413" y="3078163"/>
            <a:ext cx="1489075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Radio-quiet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10^13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7380288" y="4292600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7380288" y="5229225"/>
            <a:ext cx="215900" cy="215900"/>
          </a:xfrm>
          <a:prstGeom prst="ellipse">
            <a:avLst/>
          </a:prstGeom>
          <a:solidFill>
            <a:srgbClr val="0000CC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7451725" y="5300663"/>
            <a:ext cx="73025" cy="73025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7653338" y="4149725"/>
            <a:ext cx="1489075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7608888" y="5229225"/>
            <a:ext cx="1576387" cy="112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Radio-pulsar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i="1">
                <a:solidFill>
                  <a:srgbClr val="000000"/>
                </a:solidFill>
              </a:rPr>
              <a:t> NSs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B = 10^12 </a:t>
            </a:r>
            <a:r>
              <a:rPr lang="en-US" b="1" i="1">
                <a:solidFill>
                  <a:srgbClr val="000000"/>
                </a:solidFill>
              </a:rPr>
              <a:t>G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1">
                <a:solidFill>
                  <a:srgbClr val="000000"/>
                </a:solidFill>
              </a:rPr>
              <a:t>H - spectrum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857250" y="285750"/>
            <a:ext cx="7286625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latin typeface="Consolas" pitchFamily="49" charset="0"/>
              </a:rPr>
              <a:t>Neutron Star  </a:t>
            </a:r>
            <a:br>
              <a:rPr lang="de-DE" sz="3600" dirty="0">
                <a:latin typeface="Consolas" pitchFamily="49" charset="0"/>
              </a:rPr>
            </a:br>
            <a:r>
              <a:rPr lang="de-DE" sz="3600" dirty="0">
                <a:latin typeface="Consolas" pitchFamily="49" charset="0"/>
              </a:rPr>
              <a:t>in </a:t>
            </a:r>
            <a:r>
              <a:rPr lang="en-US" sz="3600" dirty="0">
                <a:latin typeface="Consolas" pitchFamily="49" charset="0"/>
              </a:rPr>
              <a:t>Cassiopeia</a:t>
            </a:r>
            <a:r>
              <a:rPr lang="de-DE" sz="3600" dirty="0">
                <a:latin typeface="Consolas" pitchFamily="49" charset="0"/>
              </a:rPr>
              <a:t> A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1719263"/>
            <a:ext cx="8572500" cy="37099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360">
            <a:solidFill>
              <a:srgbClr val="4E5B6F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16.08.1680 John </a:t>
            </a:r>
            <a:r>
              <a:rPr lang="en-US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Flamsteed</a:t>
            </a: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, 6m star 3 </a:t>
            </a:r>
            <a:r>
              <a:rPr lang="en-US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Cas</a:t>
            </a:r>
            <a:endParaRPr lang="en-US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1947 re-discovery in radio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1950 optical counterpart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 ∼ 30 MK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V exp ∼ 4000 − 6000 km/s</a:t>
            </a:r>
          </a:p>
          <a:p>
            <a:pPr marL="406400" indent="-339725" algn="r"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distance 11.000 </a:t>
            </a:r>
            <a:r>
              <a:rPr lang="en-US" sz="24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ly</a:t>
            </a:r>
            <a:r>
              <a:rPr lang="en-US" sz="24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= 3.4 </a:t>
            </a:r>
            <a:r>
              <a:rPr lang="en-US" sz="24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kpc</a:t>
            </a:r>
            <a:endParaRPr lang="en-US" sz="24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i="1" dirty="0">
              <a:solidFill>
                <a:srgbClr val="FFC000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en-US" i="1" dirty="0">
              <a:solidFill>
                <a:srgbClr val="FFC000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 algn="r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i="1" dirty="0">
                <a:solidFill>
                  <a:srgbClr val="FFC000"/>
                </a:solidFill>
                <a:latin typeface="Corbel" pitchFamily="32" charset="0"/>
                <a:ea typeface="Microsoft YaHei" charset="-122"/>
                <a:cs typeface="+mn-cs"/>
              </a:rPr>
              <a:t>picture:</a:t>
            </a:r>
            <a:r>
              <a:rPr lang="en-US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rbel" pitchFamily="32" charset="0"/>
                <a:ea typeface="Microsoft YaHei" charset="-122"/>
                <a:cs typeface="+mn-cs"/>
              </a:rPr>
              <a:t>spitzer</a:t>
            </a:r>
            <a:r>
              <a:rPr lang="en-US" dirty="0">
                <a:solidFill>
                  <a:srgbClr val="00B050"/>
                </a:solidFill>
                <a:latin typeface="Corbel" pitchFamily="32" charset="0"/>
                <a:ea typeface="Microsoft YaHei" charset="-122"/>
                <a:cs typeface="+mn-cs"/>
              </a:rPr>
              <a:t> space telescope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14375" y="5643563"/>
            <a:ext cx="7858125" cy="10175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D.Blaschke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H. </a:t>
            </a: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Grigorian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D. </a:t>
            </a:r>
            <a:r>
              <a:rPr lang="en-US" b="1" dirty="0" err="1">
                <a:solidFill>
                  <a:srgbClr val="FFFF00"/>
                </a:solidFill>
                <a:ea typeface="Microsoft YaHei" charset="-122"/>
                <a:cs typeface="+mn-cs"/>
              </a:rPr>
              <a:t>Voskresensky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, F. Weber,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 Phys. Rev. C 85 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  <a:hlinkClick r:id="rId3"/>
              </a:rPr>
              <a:t>(</a:t>
            </a:r>
            <a:r>
              <a:rPr lang="en-US" dirty="0">
                <a:solidFill>
                  <a:schemeClr val="bg2"/>
                </a:solidFill>
                <a:ea typeface="Microsoft YaHei" charset="-122"/>
                <a:cs typeface="+mn-cs"/>
                <a:hlinkClick r:id="rId3"/>
              </a:rPr>
              <a:t>2012) 022802</a:t>
            </a:r>
            <a:endParaRPr lang="en-US" dirty="0">
              <a:solidFill>
                <a:schemeClr val="bg2"/>
              </a:solidFill>
              <a:ea typeface="Microsoft YaHei" charset="-122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                                    e-Print: </a:t>
            </a:r>
            <a:r>
              <a:rPr lang="en-US" b="1" dirty="0">
                <a:solidFill>
                  <a:srgbClr val="FFFF00"/>
                </a:solidFill>
                <a:ea typeface="Microsoft YaHei" charset="-122"/>
                <a:cs typeface="+mn-cs"/>
              </a:rPr>
              <a:t>arXiv:1108.4125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 [</a:t>
            </a:r>
            <a:r>
              <a:rPr lang="en-US" dirty="0" err="1">
                <a:solidFill>
                  <a:srgbClr val="FFFF00"/>
                </a:solidFill>
                <a:ea typeface="Microsoft YaHei" charset="-122"/>
                <a:cs typeface="+mn-cs"/>
              </a:rPr>
              <a:t>nucl-th</a:t>
            </a:r>
            <a:r>
              <a:rPr lang="en-US" dirty="0">
                <a:solidFill>
                  <a:srgbClr val="FFFF00"/>
                </a:solidFill>
                <a:ea typeface="Microsoft YaHei" charset="-122"/>
                <a:cs typeface="+mn-cs"/>
              </a:rPr>
              <a:t>] </a:t>
            </a:r>
            <a:endParaRPr lang="en-US" b="1" dirty="0">
              <a:solidFill>
                <a:srgbClr val="FFFF00"/>
              </a:solidFill>
              <a:ea typeface="Microsoft YaHei" charset="-122"/>
              <a:cs typeface="+mn-cs"/>
            </a:endParaRPr>
          </a:p>
        </p:txBody>
      </p:sp>
      <p:pic>
        <p:nvPicPr>
          <p:cNvPr id="28677" name="Picture 2" descr="http://apod.nasa.gov/apod/image/1103/casa_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143125"/>
            <a:ext cx="42195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 r="-903" b="76991"/>
          <a:stretch>
            <a:fillRect/>
          </a:stretch>
        </p:blipFill>
        <p:spPr bwMode="auto">
          <a:xfrm>
            <a:off x="1857375" y="2071688"/>
            <a:ext cx="5905500" cy="135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85813" y="5000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500" dirty="0">
                <a:solidFill>
                  <a:schemeClr val="bg1"/>
                </a:solidFill>
                <a:latin typeface="Clarendon" pitchFamily="18" charset="0"/>
              </a:rPr>
              <a:t>Cooling Mechanism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71875"/>
            <a:ext cx="8731250" cy="308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2844" y="1571612"/>
            <a:ext cx="9001156" cy="50720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82440" rIns="90000" bIns="0"/>
          <a:lstStyle/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Quark direct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(QDU) the most efficient processes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Compression n/n0 ≃ 2 , strong coupling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α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s ≈ 1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Quark Modified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Urca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(QMU)  and   Quark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Bremsstrahlung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 Suppression due to the pairing</a:t>
            </a: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SzPct val="95000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9213">
              <a:lnSpc>
                <a:spcPct val="8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 charset="0"/>
              <a:buChar char="•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Enhanced cooling due to the pairing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6438" y="296863"/>
            <a:ext cx="8156575" cy="1085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3200" dirty="0">
                <a:solidFill>
                  <a:schemeClr val="bg1"/>
                </a:solidFill>
                <a:latin typeface="Clarendon" pitchFamily="18" charset="0"/>
              </a:rPr>
              <a:t>Neutrino emissivities in quark matter: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5357850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5400675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643446"/>
            <a:ext cx="564360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715016"/>
            <a:ext cx="7572375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000240"/>
            <a:ext cx="2838450" cy="928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500438"/>
            <a:ext cx="2876550" cy="1747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0063" y="260350"/>
            <a:ext cx="7786687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SC Pairing Gaps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 l="10921" t="10394" r="3946"/>
          <a:stretch>
            <a:fillRect/>
          </a:stretch>
        </p:blipFill>
        <p:spPr bwMode="auto">
          <a:xfrm>
            <a:off x="4429123" y="1285860"/>
            <a:ext cx="4714877" cy="542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0" y="1285860"/>
          <a:ext cx="4429124" cy="5357826"/>
        </p:xfrm>
        <a:graphic>
          <a:graphicData uri="http://schemas.openxmlformats.org/presentationml/2006/ole">
            <p:oleObj spid="_x0000_s43009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42938" y="1285875"/>
            <a:ext cx="8072437" cy="442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The energy flux per unit time l(r) through a spherical slice at distance r from the center is: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 The equations for energy balance and thermal energy transport are: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where n = n(r) is the baryon number density,  NB = NB(r) is the total baryon number in the sphere with radius r 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b="1" dirty="0">
              <a:solidFill>
                <a:srgbClr val="FFFFFF"/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pt-BR" sz="1800" b="1" dirty="0">
              <a:solidFill>
                <a:schemeClr val="tx2">
                  <a:lumMod val="50000"/>
                </a:schemeClr>
              </a:solidFill>
              <a:latin typeface="Corbel" pitchFamily="32" charset="0"/>
            </a:endParaRP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F.Weber: Pulsars as Astro. Labs ... (1999);   </a:t>
            </a:r>
          </a:p>
          <a:p>
            <a:pPr marL="53975"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2">
                    <a:lumMod val="50000"/>
                  </a:schemeClr>
                </a:solidFill>
                <a:latin typeface="Corbel" pitchFamily="32" charset="0"/>
              </a:rPr>
              <a:t>D. Blaschke Grigorian, Voskresensky, A&amp; A 368 (2001)561.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30238" y="357188"/>
            <a:ext cx="8156575" cy="776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800" dirty="0">
                <a:solidFill>
                  <a:srgbClr val="FFFFFF"/>
                </a:solidFill>
                <a:latin typeface="Consolas" pitchFamily="49" charset="0"/>
              </a:rPr>
              <a:t>Cooling Evolution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709738"/>
            <a:ext cx="6191250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143250"/>
            <a:ext cx="4867275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786313"/>
            <a:ext cx="3605212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312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Medium Effects In Cooling Of Neutron Stars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5138" y="1770063"/>
            <a:ext cx="4038600" cy="2301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Based on Fermi liquid theory </a:t>
            </a:r>
            <a:r>
              <a:rPr lang="da-DK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( Landau (1956), Migdal (1967), Migdal et al. (1990))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a-DK" sz="2800" dirty="0">
                <a:solidFill>
                  <a:schemeClr val="accent4">
                    <a:lumMod val="50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MMU – insted  of  MU</a:t>
            </a:r>
          </a:p>
          <a:p>
            <a:pPr marL="406400" indent="-339725">
              <a:spcBef>
                <a:spcPts val="700"/>
              </a:spcBef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da-DK" sz="2800" dirty="0">
              <a:solidFill>
                <a:schemeClr val="accent4">
                  <a:lumMod val="50000"/>
                </a:schemeClr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56138" y="1770063"/>
            <a:ext cx="4038600" cy="873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orbel" pitchFamily="32" charset="0"/>
                <a:ea typeface="Microsoft YaHei" charset="-122"/>
                <a:cs typeface="+mn-cs"/>
              </a:rPr>
              <a:t>Main regulator in Minimal Cooling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071938"/>
            <a:ext cx="2714625" cy="162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5715000"/>
            <a:ext cx="3929062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14625"/>
            <a:ext cx="414337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4000500"/>
            <a:ext cx="4071938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12763"/>
            <a:ext cx="8229600" cy="1312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Medium Effects In Cooling Of Neutron Stars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785786" y="2000240"/>
          <a:ext cx="7543800" cy="4429156"/>
        </p:xfrm>
        <a:graphic>
          <a:graphicData uri="http://schemas.openxmlformats.org/presentationml/2006/ole">
            <p:oleObj spid="_x0000_s103426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71500" y="428625"/>
            <a:ext cx="8229600" cy="1162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Crust</a:t>
            </a:r>
            <a:r>
              <a:rPr lang="de-DE" sz="3600" dirty="0">
                <a:solidFill>
                  <a:srgbClr val="C1EEFF"/>
                </a:solidFill>
                <a:latin typeface="Consolas" pitchFamily="49" charset="0"/>
              </a:rPr>
              <a:t> </a:t>
            </a: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Model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1785938"/>
            <a:ext cx="3814763" cy="4857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Time dependence of the  light element contents  in the crust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pt-BR" sz="1800" b="1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Blaschke,  Grigorian, Voskresensky, A&amp; A 368 (2001)561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. 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Page,Lattimer,Prakash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&amp; Steiner,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Astrophys.J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. 155,623 (2004)</a:t>
            </a: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endParaRPr lang="en-US" sz="1800" dirty="0">
              <a:solidFill>
                <a:schemeClr val="tx1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53975">
              <a:lnSpc>
                <a:spcPct val="90000"/>
              </a:lnSpc>
              <a:spcBef>
                <a:spcPts val="700"/>
              </a:spcBef>
              <a:buSzPct val="95000"/>
              <a:tabLst>
                <a:tab pos="53975" algn="l"/>
                <a:tab pos="511175" algn="l"/>
                <a:tab pos="968375" algn="l"/>
                <a:tab pos="1425575" algn="l"/>
                <a:tab pos="1882775" algn="l"/>
                <a:tab pos="2339975" algn="l"/>
                <a:tab pos="2797175" algn="l"/>
                <a:tab pos="3254375" algn="l"/>
                <a:tab pos="3711575" algn="l"/>
                <a:tab pos="4168775" algn="l"/>
                <a:tab pos="4625975" algn="l"/>
                <a:tab pos="5083175" algn="l"/>
                <a:tab pos="5540375" algn="l"/>
                <a:tab pos="5997575" algn="l"/>
                <a:tab pos="6454775" algn="l"/>
                <a:tab pos="6911975" algn="l"/>
                <a:tab pos="7369175" algn="l"/>
                <a:tab pos="7826375" algn="l"/>
                <a:tab pos="8283575" algn="l"/>
                <a:tab pos="8740775" algn="l"/>
                <a:tab pos="9197975" algn="l"/>
              </a:tabLst>
              <a:defRPr/>
            </a:pP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Yakovlev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Levenfish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Potekhin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, 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Gnedin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&amp;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Chabrier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, Astron. </a:t>
            </a:r>
            <a:r>
              <a:rPr lang="en-US" sz="1800" dirty="0" err="1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Astrophys</a:t>
            </a:r>
            <a:r>
              <a:rPr lang="en-US" sz="1800" dirty="0">
                <a:solidFill>
                  <a:schemeClr val="tx1"/>
                </a:solidFill>
                <a:latin typeface="Corbel" pitchFamily="32" charset="0"/>
                <a:ea typeface="Microsoft YaHei" charset="-122"/>
                <a:cs typeface="+mn-cs"/>
              </a:rPr>
              <a:t> , 417, 169 (2004)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714625"/>
            <a:ext cx="25622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3438" y="1785938"/>
            <a:ext cx="4267200" cy="4500562"/>
            <a:chOff x="2925" y="1565"/>
            <a:chExt cx="2688" cy="1997"/>
          </a:xfrm>
        </p:grpSpPr>
        <p:pic>
          <p:nvPicPr>
            <p:cNvPr id="3584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5" y="1565"/>
              <a:ext cx="2688" cy="19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2925" y="1565"/>
              <a:ext cx="2688" cy="199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15288" cy="10001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Contributions To Luminosities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00063" y="1643063"/>
          <a:ext cx="4071937" cy="5000625"/>
        </p:xfrm>
        <a:graphic>
          <a:graphicData uri="http://schemas.openxmlformats.org/presentationml/2006/ole">
            <p:oleObj spid="_x0000_s9218" name="Acrobat Document" r:id="rId3" imgW="10060560" imgH="777420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857750" y="1714500"/>
          <a:ext cx="4000500" cy="4929188"/>
        </p:xfrm>
        <a:graphic>
          <a:graphicData uri="http://schemas.openxmlformats.org/presentationml/2006/ole">
            <p:oleObj spid="_x0000_s9219" name="Acrobat Document" r:id="rId4" imgW="10060560" imgH="777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28688" y="214313"/>
            <a:ext cx="7715250" cy="109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500" dirty="0">
                <a:solidFill>
                  <a:schemeClr val="bg1"/>
                </a:solidFill>
                <a:latin typeface="Consolas" pitchFamily="49" charset="0"/>
              </a:rPr>
              <a:t>Cooling Of Neutron Stars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28688" y="1785938"/>
            <a:ext cx="7772400" cy="4570412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Times New Roman" pitchFamily="16" charset="0"/>
              <a:buNone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de-DE" sz="30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Introduction  to  Cooling Simulation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Cooling regulators 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Time Evolution of 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de-DE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Temperature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i="1" dirty="0" smtClean="0">
                <a:solidFill>
                  <a:srgbClr val="F1550F"/>
                </a:solidFill>
                <a:latin typeface="Corbel" pitchFamily="32" charset="0"/>
                <a:ea typeface="Microsoft YaHei" charset="-122"/>
                <a:cs typeface="+mn-cs"/>
              </a:rPr>
              <a:t>Super conductivity &amp; in-medium effects</a:t>
            </a:r>
            <a:endParaRPr lang="de-DE" sz="3000" i="1" dirty="0">
              <a:solidFill>
                <a:srgbClr val="F1550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b="1" i="1" dirty="0" smtClean="0">
                <a:solidFill>
                  <a:schemeClr val="accent3"/>
                </a:solidFill>
                <a:latin typeface="Corbel" pitchFamily="32" charset="0"/>
                <a:ea typeface="Microsoft YaHei" charset="-122"/>
                <a:cs typeface="+mn-cs"/>
              </a:rPr>
              <a:t>Results for NS </a:t>
            </a:r>
            <a:r>
              <a:rPr lang="de-DE" sz="3000" b="1" i="1" dirty="0">
                <a:solidFill>
                  <a:schemeClr val="accent3"/>
                </a:solidFill>
                <a:latin typeface="Corbel" pitchFamily="32" charset="0"/>
                <a:ea typeface="Microsoft YaHei" charset="-122"/>
                <a:cs typeface="+mn-cs"/>
              </a:rPr>
              <a:t>cooling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i="1" dirty="0" smtClean="0">
                <a:solidFill>
                  <a:srgbClr val="F1550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endParaRPr lang="de-DE" sz="3000" i="1" dirty="0">
              <a:solidFill>
                <a:srgbClr val="F1550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00125" y="5643563"/>
            <a:ext cx="650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err="1" smtClean="0"/>
              <a:t>Grigorian</a:t>
            </a:r>
            <a:r>
              <a:rPr lang="en-US" dirty="0" smtClean="0"/>
              <a:t>, D</a:t>
            </a:r>
            <a:r>
              <a:rPr lang="en-US" dirty="0"/>
              <a:t>. N. </a:t>
            </a:r>
            <a:r>
              <a:rPr lang="en-US" dirty="0" err="1" smtClean="0"/>
              <a:t>Voskresensky</a:t>
            </a:r>
            <a:r>
              <a:rPr lang="en-US" dirty="0"/>
              <a:t> </a:t>
            </a:r>
            <a:r>
              <a:rPr lang="en-US" dirty="0" smtClean="0"/>
              <a:t>and D. </a:t>
            </a:r>
            <a:r>
              <a:rPr lang="en-US" dirty="0" err="1" smtClean="0"/>
              <a:t>Blaschke</a:t>
            </a:r>
            <a:r>
              <a:rPr lang="en-US" dirty="0" smtClean="0"/>
              <a:t> </a:t>
            </a:r>
            <a:endParaRPr lang="en-US" dirty="0"/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/>
              <a:t> </a:t>
            </a:r>
            <a:r>
              <a:rPr lang="en-US" dirty="0" smtClean="0"/>
              <a:t>Eur. Phys</a:t>
            </a:r>
            <a:r>
              <a:rPr lang="en-US" dirty="0"/>
              <a:t>. </a:t>
            </a:r>
            <a:r>
              <a:rPr lang="en-US" dirty="0" smtClean="0"/>
              <a:t>J.  A </a:t>
            </a:r>
            <a:r>
              <a:rPr lang="en-US" b="1" dirty="0" smtClean="0"/>
              <a:t>52: 67 </a:t>
            </a:r>
            <a:r>
              <a:rPr lang="en-US" b="1" dirty="0"/>
              <a:t>(</a:t>
            </a:r>
            <a:r>
              <a:rPr lang="en-US" b="1" dirty="0" smtClean="0"/>
              <a:t>2016).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Temperature In The Hybrid Star Interior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990725"/>
            <a:ext cx="7002462" cy="418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52488" y="6286500"/>
            <a:ext cx="6994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b="1">
                <a:solidFill>
                  <a:srgbClr val="8BE6FF"/>
                </a:solidFill>
              </a:rPr>
              <a:t>Blaschke, Grigorian, Voskresensky, A&amp; A 368 (2001) 561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>
                <a:solidFill>
                  <a:schemeClr val="bg1"/>
                </a:solidFill>
                <a:latin typeface="Consolas" pitchFamily="49" charset="0"/>
              </a:rPr>
              <a:t>Temperature In The Hybrid Star Interior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990725"/>
            <a:ext cx="7002462" cy="418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52488" y="6286500"/>
            <a:ext cx="699452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b="1">
                <a:solidFill>
                  <a:srgbClr val="8BE6FF"/>
                </a:solidFill>
              </a:rPr>
              <a:t>Blaschke, Grigorian, Voskresensky, A&amp; A 368 (2001) 561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77851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914400" y="285750"/>
            <a:ext cx="7772400" cy="1141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Cas A as an Hadronic Star</a:t>
            </a: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000100" y="1571612"/>
          <a:ext cx="7143750" cy="4857750"/>
        </p:xfrm>
        <a:graphic>
          <a:graphicData uri="http://schemas.openxmlformats.org/presentationml/2006/ole">
            <p:oleObj spid="_x0000_s176130" name="Acrobat Document" r:id="rId4" imgW="10035000" imgH="76978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chemeClr val="bg1"/>
                </a:solidFill>
                <a:latin typeface="Consolas" pitchFamily="49" charset="0"/>
              </a:rPr>
              <a:t>Cas A As An Hybrid Star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643063"/>
            <a:ext cx="6429375" cy="4848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67638" cy="987425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mtClean="0"/>
              <a:t>Possible internal structure of CasA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000125" y="1571625"/>
          <a:ext cx="7543800" cy="5143500"/>
        </p:xfrm>
        <a:graphic>
          <a:graphicData uri="http://schemas.openxmlformats.org/presentationml/2006/ole">
            <p:oleObj spid="_x0000_s177154" name="Acrobat Document" r:id="rId3" imgW="10060560" imgH="777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0" y="1714488"/>
          <a:ext cx="6715140" cy="5000660"/>
        </p:xfrm>
        <a:graphic>
          <a:graphicData uri="http://schemas.openxmlformats.org/presentationml/2006/ole">
            <p:oleObj spid="_x0000_s111618" name="PDF" r:id="rId3" imgW="0" imgH="0" progId="FoxitReader.Document">
              <p:embed/>
            </p:oleObj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HDD – AV18 , Yak.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 nc = 3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4429124" y="1714488"/>
          <a:ext cx="6643686" cy="4929198"/>
        </p:xfrm>
        <a:graphic>
          <a:graphicData uri="http://schemas.openxmlformats.org/presentationml/2006/ole">
            <p:oleObj spid="_x0000_s111619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– BCLL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=1.5,2.0,2.5n0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0" y="1928802"/>
          <a:ext cx="4214810" cy="4714908"/>
        </p:xfrm>
        <a:graphic>
          <a:graphicData uri="http://schemas.openxmlformats.org/presentationml/2006/ole">
            <p:oleObj spid="_x0000_s112643" name="PDF" r:id="rId3" imgW="0" imgH="0" progId="FoxitReader.Document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895600" y="1857364"/>
          <a:ext cx="4605358" cy="4791075"/>
        </p:xfrm>
        <a:graphic>
          <a:graphicData uri="http://schemas.openxmlformats.org/presentationml/2006/ole">
            <p:oleObj spid="_x0000_s112644" name="PDF" r:id="rId4" imgW="0" imgH="0" progId="FoxitReader.Document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6000760" y="1928802"/>
          <a:ext cx="4357718" cy="4714908"/>
        </p:xfrm>
        <a:graphic>
          <a:graphicData uri="http://schemas.openxmlformats.org/presentationml/2006/ole">
            <p:oleObj spid="_x0000_s112645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– EEHOr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ME-nc=1.5,2.0,2.5n0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0" y="1857364"/>
          <a:ext cx="4357686" cy="4791075"/>
        </p:xfrm>
        <a:graphic>
          <a:graphicData uri="http://schemas.openxmlformats.org/presentationml/2006/ole">
            <p:oleObj spid="_x0000_s114691" name="PDF" r:id="rId3" imgW="0" imgH="0" progId="FoxitReader.Document">
              <p:embed/>
            </p:oleObj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3214678" y="1785926"/>
          <a:ext cx="4267222" cy="4857784"/>
        </p:xfrm>
        <a:graphic>
          <a:graphicData uri="http://schemas.openxmlformats.org/presentationml/2006/ole">
            <p:oleObj spid="_x0000_s114692" name="PDF" r:id="rId4" imgW="0" imgH="0" progId="FoxitReader.Document">
              <p:embed/>
            </p:oleObj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6286512" y="1857364"/>
          <a:ext cx="4214842" cy="4786346"/>
        </p:xfrm>
        <a:graphic>
          <a:graphicData uri="http://schemas.openxmlformats.org/presentationml/2006/ole">
            <p:oleObj spid="_x0000_s114693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DD2- ME-nc = 3 n0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BCLL, EEHOr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0" y="1857364"/>
          <a:ext cx="6248400" cy="4791075"/>
        </p:xfrm>
        <a:graphic>
          <a:graphicData uri="http://schemas.openxmlformats.org/presentationml/2006/ole">
            <p:oleObj spid="_x0000_s115714" name="PDF" r:id="rId3" imgW="0" imgH="0" progId="FoxitReader.Document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643438" y="1928802"/>
          <a:ext cx="6248400" cy="4791075"/>
        </p:xfrm>
        <a:graphic>
          <a:graphicData uri="http://schemas.openxmlformats.org/presentationml/2006/ole">
            <p:oleObj spid="_x0000_s115715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vex-p40, AO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 2.0,2.5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-142908" y="1714488"/>
          <a:ext cx="6348875" cy="5143512"/>
        </p:xfrm>
        <a:graphic>
          <a:graphicData uri="http://schemas.openxmlformats.org/presentationml/2006/ole">
            <p:oleObj spid="_x0000_s116738" name="PDF" r:id="rId4" imgW="0" imgH="0" progId="FoxitReader.Document">
              <p:embed/>
            </p:oleObj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4429124" y="1785926"/>
          <a:ext cx="6286544" cy="5072074"/>
        </p:xfrm>
        <a:graphic>
          <a:graphicData uri="http://schemas.openxmlformats.org/presentationml/2006/ole">
            <p:oleObj spid="_x0000_s116739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14375" y="285750"/>
            <a:ext cx="8215313" cy="1208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Phase </a:t>
            </a:r>
            <a:r>
              <a:rPr lang="de-DE" sz="3200" dirty="0">
                <a:solidFill>
                  <a:schemeClr val="bg1"/>
                </a:solidFill>
                <a:latin typeface="Consolas" pitchFamily="49" charset="0"/>
              </a:rPr>
              <a:t>Diagramm &amp; Cooling Simulation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57250" y="2143125"/>
            <a:ext cx="7358063" cy="3857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Description of the stellar matter  - local properties (</a:t>
            </a:r>
            <a:r>
              <a:rPr lang="en-US" sz="2400" dirty="0" err="1">
                <a:solidFill>
                  <a:srgbClr val="002060"/>
                </a:solidFill>
                <a:latin typeface="Corbel" pitchFamily="32" charset="0"/>
              </a:rPr>
              <a:t>EoS</a:t>
            </a: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of super-dense matter)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Modeling of the gravitationally self bound compact star  -  including the density profiles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Extrapolations of  the  energy loss  mechanisms to higher densities and temperatures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Consistency of the approaches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Comparison with observational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12017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DD2 vex p40,  BCLL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3600" dirty="0" smtClean="0">
                <a:solidFill>
                  <a:schemeClr val="bg1"/>
                </a:solidFill>
                <a:latin typeface="Consolas" pitchFamily="49" charset="0"/>
              </a:rPr>
              <a:t>ME-nc = 1.5,2.0 n0</a:t>
            </a:r>
            <a:endParaRPr lang="de-DE" sz="3600" dirty="0">
              <a:solidFill>
                <a:schemeClr val="bg1"/>
              </a:solidFill>
              <a:latin typeface="Consolas" pitchFamily="49" charset="0"/>
            </a:endParaRPr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428596" y="1785926"/>
          <a:ext cx="5181600" cy="4786346"/>
        </p:xfrm>
        <a:graphic>
          <a:graphicData uri="http://schemas.openxmlformats.org/presentationml/2006/ole">
            <p:oleObj spid="_x0000_s117762" name="PDF" r:id="rId3" imgW="0" imgH="0" progId="FoxitReader.Document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4429124" y="1785926"/>
          <a:ext cx="5181600" cy="4786346"/>
        </p:xfrm>
        <a:graphic>
          <a:graphicData uri="http://schemas.openxmlformats.org/presentationml/2006/ole">
            <p:oleObj spid="_x0000_s117763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914400" y="512763"/>
            <a:ext cx="7772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 smtClean="0">
                <a:solidFill>
                  <a:schemeClr val="bg1"/>
                </a:solidFill>
                <a:latin typeface="Consolas" pitchFamily="49" charset="0"/>
              </a:rPr>
              <a:t>Conclusions for NS cooling</a:t>
            </a:r>
            <a:r>
              <a:rPr lang="en-US" sz="4000" dirty="0" smtClean="0">
                <a:solidFill>
                  <a:srgbClr val="C1EEFF"/>
                </a:solidFill>
                <a:latin typeface="Consolas" pitchFamily="49" charset="0"/>
              </a:rPr>
              <a:t> </a:t>
            </a:r>
            <a:endParaRPr lang="en-US" sz="4000" dirty="0">
              <a:solidFill>
                <a:srgbClr val="C1EEFF"/>
              </a:solidFill>
              <a:latin typeface="Consolas" pitchFamily="49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914400" y="1643063"/>
            <a:ext cx="7772400" cy="4929187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All known cooling data including the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Cas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 rapid cooling consistently described by the medium-modified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superfluid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cooling model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Both alternatives for the inner structure,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hadronic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and hybrid star, are viable (as well for </a:t>
            </a:r>
            <a:r>
              <a:rPr lang="en-US" sz="3000" dirty="0" err="1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Cas</a:t>
            </a:r>
            <a:r>
              <a:rPr lang="en-US" sz="3000" dirty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A; a higher star mass favors the hybrid model)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Influence of stiffness on </a:t>
            </a:r>
            <a:r>
              <a:rPr lang="en-US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EoS</a:t>
            </a: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and cooling can be balanced by the choice of corresponding gap model. </a:t>
            </a:r>
            <a:endParaRPr lang="en-US" sz="30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28688" y="214313"/>
            <a:ext cx="7715250" cy="109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 smtClean="0"/>
              <a:t>Bayesian analysis for new class of hybrid star</a:t>
            </a:r>
            <a:br>
              <a:rPr lang="en-US" sz="2800" dirty="0" smtClean="0"/>
            </a:br>
            <a:r>
              <a:rPr lang="en-US" sz="2800" dirty="0" err="1" smtClean="0"/>
              <a:t>EoS</a:t>
            </a:r>
            <a:r>
              <a:rPr lang="en-US" sz="2800" dirty="0" smtClean="0"/>
              <a:t> with M-R observations for neutron stars </a:t>
            </a:r>
            <a:br>
              <a:rPr lang="en-US" sz="2800" dirty="0" smtClean="0"/>
            </a:br>
            <a:endParaRPr lang="de-DE" sz="280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28688" y="1787546"/>
            <a:ext cx="7772400" cy="4570412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Times New Roman" pitchFamily="16" charset="0"/>
              <a:buNone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endParaRPr lang="de-DE" sz="3000" dirty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Observational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r>
              <a:rPr lang="de-DE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constraints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endParaRPr lang="de-DE" sz="3000" dirty="0" smtClean="0">
              <a:solidFill>
                <a:srgbClr val="FFFFFF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Bayesian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Analysis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Idea of </a:t>
            </a:r>
            <a:r>
              <a:rPr lang="en-US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fictitious </a:t>
            </a:r>
            <a:r>
              <a:rPr lang="en-US" sz="3000" dirty="0" err="1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measuremets</a:t>
            </a:r>
            <a:r>
              <a:rPr lang="de-DE" sz="3000" dirty="0" smtClean="0">
                <a:solidFill>
                  <a:srgbClr val="FFFFFF"/>
                </a:solidFill>
                <a:latin typeface="Corbel" pitchFamily="32" charset="0"/>
                <a:ea typeface="Microsoft YaHei" charset="-122"/>
                <a:cs typeface="+mn-cs"/>
              </a:rPr>
              <a:t>  </a:t>
            </a: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b="1" i="1" dirty="0" err="1" smtClean="0">
                <a:solidFill>
                  <a:schemeClr val="accent3"/>
                </a:solidFill>
                <a:latin typeface="Corbel" pitchFamily="32" charset="0"/>
                <a:ea typeface="Microsoft YaHei" charset="-122"/>
                <a:cs typeface="+mn-cs"/>
              </a:rPr>
              <a:t>Results</a:t>
            </a:r>
            <a:endParaRPr lang="de-DE" sz="3000" b="1" i="1" dirty="0">
              <a:solidFill>
                <a:schemeClr val="accent3"/>
              </a:solidFill>
              <a:latin typeface="Corbel" pitchFamily="32" charset="0"/>
              <a:ea typeface="Microsoft YaHei" charset="-122"/>
              <a:cs typeface="+mn-cs"/>
            </a:endParaRPr>
          </a:p>
          <a:p>
            <a:pPr marL="406400" indent="-339725">
              <a:spcBef>
                <a:spcPts val="700"/>
              </a:spcBef>
              <a:buClr>
                <a:srgbClr val="D6ECFF"/>
              </a:buClr>
              <a:buSzPct val="95000"/>
              <a:tabLst>
                <a:tab pos="406400" algn="l"/>
                <a:tab pos="863600" algn="l"/>
                <a:tab pos="1320800" algn="l"/>
                <a:tab pos="1778000" algn="l"/>
                <a:tab pos="2235200" algn="l"/>
                <a:tab pos="2692400" algn="l"/>
                <a:tab pos="3149600" algn="l"/>
                <a:tab pos="3606800" algn="l"/>
                <a:tab pos="4064000" algn="l"/>
                <a:tab pos="4521200" algn="l"/>
                <a:tab pos="4978400" algn="l"/>
                <a:tab pos="5435600" algn="l"/>
                <a:tab pos="5892800" algn="l"/>
                <a:tab pos="6350000" algn="l"/>
                <a:tab pos="6807200" algn="l"/>
                <a:tab pos="7264400" algn="l"/>
                <a:tab pos="7721600" algn="l"/>
                <a:tab pos="8178800" algn="l"/>
                <a:tab pos="8636000" algn="l"/>
                <a:tab pos="9093200" algn="l"/>
                <a:tab pos="9550400" algn="l"/>
              </a:tabLst>
              <a:defRPr/>
            </a:pPr>
            <a:r>
              <a:rPr lang="de-DE" sz="3000" i="1" dirty="0" smtClean="0">
                <a:solidFill>
                  <a:srgbClr val="F1550F"/>
                </a:solidFill>
                <a:latin typeface="Corbel" pitchFamily="32" charset="0"/>
                <a:ea typeface="Microsoft YaHei" charset="-122"/>
                <a:cs typeface="+mn-cs"/>
              </a:rPr>
              <a:t> </a:t>
            </a:r>
            <a:endParaRPr lang="de-DE" sz="3000" i="1" dirty="0">
              <a:solidFill>
                <a:srgbClr val="F1550F"/>
              </a:solidFill>
              <a:latin typeface="Corbel" pitchFamily="32" charset="0"/>
              <a:ea typeface="Microsoft YaHei" charset="-122"/>
              <a:cs typeface="+mn-cs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00125" y="4786322"/>
            <a:ext cx="65008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 smtClean="0"/>
              <a:t>D. E. Alvarez-Castillo et al. Eur. Phys. J. A (2016) </a:t>
            </a:r>
            <a:r>
              <a:rPr lang="en-US" b="1" dirty="0" smtClean="0"/>
              <a:t>52</a:t>
            </a:r>
            <a:r>
              <a:rPr lang="en-US" dirty="0" smtClean="0"/>
              <a:t>:69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Ayriyan</a:t>
            </a:r>
            <a:r>
              <a:rPr lang="en-US" dirty="0" smtClean="0"/>
              <a:t> et al. J. Phys. CS 668 (2016), 012038</a:t>
            </a:r>
            <a:br>
              <a:rPr lang="en-US" dirty="0" smtClean="0"/>
            </a:br>
            <a:r>
              <a:rPr lang="en-US" dirty="0" smtClean="0"/>
              <a:t>A. </a:t>
            </a:r>
            <a:r>
              <a:rPr lang="en-US" dirty="0" err="1" smtClean="0"/>
              <a:t>Ayriyan</a:t>
            </a:r>
            <a:r>
              <a:rPr lang="en-US" dirty="0" smtClean="0"/>
              <a:t> et al. Phys. Part. </a:t>
            </a:r>
            <a:r>
              <a:rPr lang="en-US" dirty="0" err="1" smtClean="0"/>
              <a:t>Nucl</a:t>
            </a:r>
            <a:r>
              <a:rPr lang="en-US" dirty="0" smtClean="0"/>
              <a:t>. 46(5), 2015, 854-857</a:t>
            </a:r>
            <a:br>
              <a:rPr lang="en-US" dirty="0" smtClean="0"/>
            </a:br>
            <a:r>
              <a:rPr lang="en-US" dirty="0" smtClean="0"/>
              <a:t>D. </a:t>
            </a:r>
            <a:r>
              <a:rPr lang="en-US" dirty="0" err="1" smtClean="0"/>
              <a:t>Blaschke</a:t>
            </a:r>
            <a:r>
              <a:rPr lang="en-US" dirty="0" smtClean="0"/>
              <a:t> et al. J. Phys. CS 496 (2014), 012002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69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2357430"/>
            <a:ext cx="70009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37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563" y="1990747"/>
            <a:ext cx="54768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5011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850112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14"/>
            <a:ext cx="842965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14884"/>
            <a:ext cx="7929618" cy="19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5005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786190"/>
            <a:ext cx="673735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14375" y="285750"/>
            <a:ext cx="8215313" cy="1208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6408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de-DE" sz="4000" dirty="0">
                <a:solidFill>
                  <a:schemeClr val="bg1"/>
                </a:solidFill>
                <a:latin typeface="Consolas" pitchFamily="49" charset="0"/>
              </a:rPr>
              <a:t>Phase </a:t>
            </a:r>
            <a:r>
              <a:rPr lang="de-DE" sz="3200" dirty="0">
                <a:solidFill>
                  <a:schemeClr val="bg1"/>
                </a:solidFill>
                <a:latin typeface="Consolas" pitchFamily="49" charset="0"/>
              </a:rPr>
              <a:t>Diagramm &amp; Cooling Simulation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857250" y="2143125"/>
            <a:ext cx="7358063" cy="3857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2440" rIns="90000" bIns="0"/>
          <a:lstStyle/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Description of the stellar matter  - local properties (</a:t>
            </a:r>
            <a:r>
              <a:rPr lang="en-US" sz="2400" dirty="0" err="1">
                <a:solidFill>
                  <a:srgbClr val="002060"/>
                </a:solidFill>
                <a:latin typeface="Corbel" pitchFamily="32" charset="0"/>
              </a:rPr>
              <a:t>EoS</a:t>
            </a: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of super-dense matter)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Modeling of the gravitationally self bound compact star  -  including the density profiles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Extrapolations of  the  energy loss  mechanisms to higher densities and temperatures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 Consistency of the approaches</a:t>
            </a:r>
          </a:p>
          <a:p>
            <a:pPr marL="49213"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"/>
              <a:tabLst>
                <a:tab pos="49213" algn="l"/>
                <a:tab pos="506413" algn="l"/>
                <a:tab pos="963613" algn="l"/>
                <a:tab pos="1420813" algn="l"/>
                <a:tab pos="1878013" algn="l"/>
                <a:tab pos="2335213" algn="l"/>
                <a:tab pos="2792413" algn="l"/>
                <a:tab pos="3249613" algn="l"/>
                <a:tab pos="3706813" algn="l"/>
                <a:tab pos="4164013" algn="l"/>
                <a:tab pos="4621213" algn="l"/>
                <a:tab pos="5078413" algn="l"/>
                <a:tab pos="5535613" algn="l"/>
                <a:tab pos="5992813" algn="l"/>
                <a:tab pos="6450013" algn="l"/>
                <a:tab pos="6907213" algn="l"/>
                <a:tab pos="7364413" algn="l"/>
                <a:tab pos="7821613" algn="l"/>
                <a:tab pos="8278813" algn="l"/>
                <a:tab pos="8736013" algn="l"/>
                <a:tab pos="9193213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Corbel" pitchFamily="32" charset="0"/>
              </a:rPr>
              <a:t>Comparison with observational data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928813"/>
            <a:ext cx="800100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3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347" cy="605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643042" y="3143248"/>
            <a:ext cx="6086475" cy="714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>
                <a:solidFill>
                  <a:srgbClr val="002060"/>
                </a:solidFill>
                <a:latin typeface="Consolas" pitchFamily="49" charset="0"/>
              </a:rPr>
              <a:t>Thank YOU!!!!!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"/>
          <p:cNvSpPr txBox="1">
            <a:spLocks noChangeArrowheads="1"/>
          </p:cNvSpPr>
          <p:nvPr/>
        </p:nvSpPr>
        <p:spPr bwMode="auto">
          <a:xfrm>
            <a:off x="457200" y="320675"/>
            <a:ext cx="7242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900" b="1">
                <a:solidFill>
                  <a:srgbClr val="000000"/>
                </a:solidFill>
              </a:rPr>
              <a:t>Equations for Cooling Evolution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00063" y="2000250"/>
          <a:ext cx="4500562" cy="1663700"/>
        </p:xfrm>
        <a:graphic>
          <a:graphicData uri="http://schemas.openxmlformats.org/presentationml/2006/ole">
            <p:oleObj spid="_x0000_s227330" name="Equation" r:id="rId4" imgW="2705040" imgH="1002960" progId="">
              <p:embed/>
            </p:oleObj>
          </a:graphicData>
        </a:graphic>
      </p:graphicFrame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929313" y="2786063"/>
          <a:ext cx="2714625" cy="552450"/>
        </p:xfrm>
        <a:graphic>
          <a:graphicData uri="http://schemas.openxmlformats.org/presentationml/2006/ole">
            <p:oleObj spid="_x0000_s227331" name="Equation" r:id="rId5" imgW="1447560" imgH="266400" progId="">
              <p:embed/>
            </p:oleObj>
          </a:graphicData>
        </a:graphic>
      </p:graphicFrame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857625" y="3714750"/>
          <a:ext cx="4214813" cy="1176338"/>
        </p:xfrm>
        <a:graphic>
          <a:graphicData uri="http://schemas.openxmlformats.org/presentationml/2006/ole">
            <p:oleObj spid="_x0000_s227332" name="Equation" r:id="rId6" imgW="1955520" imgH="533160" progId="">
              <p:embed/>
            </p:oleObj>
          </a:graphicData>
        </a:graphic>
      </p:graphicFrame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00063" y="4857750"/>
          <a:ext cx="3676650" cy="1357313"/>
        </p:xfrm>
        <a:graphic>
          <a:graphicData uri="http://schemas.openxmlformats.org/presentationml/2006/ole">
            <p:oleObj spid="_x0000_s227333" name="Equation" r:id="rId7" imgW="1422360" imgH="5205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67638" cy="9159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00100" y="1500174"/>
          <a:ext cx="780097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57158" y="4143380"/>
          <a:ext cx="7929618" cy="235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4500563" y="1785938"/>
          <a:ext cx="735012" cy="768350"/>
        </p:xfrm>
        <a:graphic>
          <a:graphicData uri="http://schemas.openxmlformats.org/presentationml/2006/ole">
            <p:oleObj spid="_x0000_s228354" name="Equation" r:id="rId11" imgW="177480" imgH="228600" progId="">
              <p:embed/>
            </p:oleObj>
          </a:graphicData>
        </a:graphic>
      </p:graphicFrame>
      <p:graphicFrame>
        <p:nvGraphicFramePr>
          <p:cNvPr id="6147" name="Object 10"/>
          <p:cNvGraphicFramePr>
            <a:graphicFrameLocks noChangeAspect="1"/>
          </p:cNvGraphicFramePr>
          <p:nvPr/>
        </p:nvGraphicFramePr>
        <p:xfrm>
          <a:off x="7696200" y="3286125"/>
          <a:ext cx="630238" cy="768350"/>
        </p:xfrm>
        <a:graphic>
          <a:graphicData uri="http://schemas.openxmlformats.org/presentationml/2006/ole">
            <p:oleObj spid="_x0000_s228355" name="Equation" r:id="rId12" imgW="1522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928688" y="1285875"/>
            <a:ext cx="7715250" cy="5324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/>
              <a:t>1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/>
              <a:t>1</a:t>
            </a:r>
          </a:p>
        </p:txBody>
      </p:sp>
      <p:pic>
        <p:nvPicPr>
          <p:cNvPr id="23555" name="Picture 1" descr="Graphic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0"/>
            <a:ext cx="62150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69888"/>
            <a:ext cx="7767638" cy="8445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Structure Of Hybrid Star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Modification of  HHJ </a:t>
            </a:r>
            <a:r>
              <a:rPr lang="en-US" dirty="0" smtClean="0"/>
              <a:t>(HDD) parameterization </a:t>
            </a:r>
            <a:r>
              <a:rPr lang="en-US" dirty="0" smtClean="0"/>
              <a:t>of </a:t>
            </a:r>
            <a:r>
              <a:rPr lang="en-US" dirty="0" err="1" smtClean="0"/>
              <a:t>EoS</a:t>
            </a:r>
            <a:endParaRPr lang="en-US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928813"/>
            <a:ext cx="7858125" cy="3357562"/>
          </a:xfr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538" y="5500688"/>
            <a:ext cx="29146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" y="5672138"/>
            <a:ext cx="4286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a typeface="Microsoft YaHei" charset="-122"/>
                <a:cs typeface="+mn-cs"/>
              </a:rPr>
              <a:t>Introduction of the excluded volume</a:t>
            </a: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6215063"/>
            <a:ext cx="46434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39950"/>
            <a:ext cx="7288241" cy="321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275" y="330188"/>
            <a:ext cx="6775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5786454"/>
            <a:ext cx="7839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00063" y="285750"/>
            <a:ext cx="8072437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Stability of stars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HDD, </a:t>
            </a:r>
            <a:r>
              <a:rPr lang="en-US" sz="3600" dirty="0">
                <a:solidFill>
                  <a:srgbClr val="FFFF00"/>
                </a:solidFill>
              </a:rPr>
              <a:t>DD2 &amp; </a:t>
            </a:r>
            <a:r>
              <a:rPr lang="en-US" sz="3600" dirty="0" err="1" smtClean="0">
                <a:solidFill>
                  <a:srgbClr val="FFFF00"/>
                </a:solidFill>
              </a:rPr>
              <a:t>DDvex</a:t>
            </a:r>
            <a:r>
              <a:rPr lang="en-US" sz="3600" dirty="0" smtClean="0">
                <a:solidFill>
                  <a:srgbClr val="FFFF00"/>
                </a:solidFill>
              </a:rPr>
              <a:t>-NJL  </a:t>
            </a:r>
            <a:r>
              <a:rPr lang="en-US" sz="3600" dirty="0" err="1">
                <a:solidFill>
                  <a:srgbClr val="FFFF00"/>
                </a:solidFill>
              </a:rPr>
              <a:t>EoS</a:t>
            </a:r>
            <a:r>
              <a:rPr lang="en-US" sz="3600" dirty="0">
                <a:solidFill>
                  <a:srgbClr val="FFFF00"/>
                </a:solidFill>
              </a:rPr>
              <a:t> model 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85786" y="1885956"/>
          <a:ext cx="7543800" cy="4972044"/>
        </p:xfrm>
        <a:graphic>
          <a:graphicData uri="http://schemas.openxmlformats.org/presentationml/2006/ole">
            <p:oleObj spid="_x0000_s2051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75" y="1785938"/>
          <a:ext cx="8072438" cy="5072062"/>
        </p:xfrm>
        <a:graphic>
          <a:graphicData uri="http://schemas.openxmlformats.org/presentationml/2006/ole">
            <p:oleObj spid="_x0000_s104450" name="Acrobat Document" r:id="rId3" imgW="10060560" imgH="7774200" progId="">
              <p:embed/>
            </p:oleObj>
          </a:graphicData>
        </a:graphic>
      </p:graphicFrame>
      <p:sp>
        <p:nvSpPr>
          <p:cNvPr id="4099" name="Title 4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mtClean="0"/>
              <a:t> Different EoS model Configurations</a:t>
            </a:r>
            <a:br>
              <a:rPr lang="en-US" smtClean="0"/>
            </a:br>
            <a:r>
              <a:rPr lang="en-US" smtClean="0"/>
              <a:t>for the same mass 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17611</TotalTime>
  <Words>856</Words>
  <PresentationFormat>Экран (4:3)</PresentationFormat>
  <Paragraphs>199</Paragraphs>
  <Slides>46</Slides>
  <Notes>22</Notes>
  <HiddenSlides>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2_Office Theme</vt:lpstr>
      <vt:lpstr>4_Office Theme</vt:lpstr>
      <vt:lpstr>PDF</vt:lpstr>
      <vt:lpstr>Acrobat Document</vt:lpstr>
      <vt:lpstr>Equation</vt:lpstr>
      <vt:lpstr>Слайд 1</vt:lpstr>
      <vt:lpstr>Слайд 2</vt:lpstr>
      <vt:lpstr>Слайд 3</vt:lpstr>
      <vt:lpstr>Слайд 4</vt:lpstr>
      <vt:lpstr>Structure Of Hybrid Star</vt:lpstr>
      <vt:lpstr>Modification of  HHJ (HDD) parameterization of EoS</vt:lpstr>
      <vt:lpstr>Слайд 7</vt:lpstr>
      <vt:lpstr>Слайд 8</vt:lpstr>
      <vt:lpstr> Different EoS model Configurations for the same mass NS</vt:lpstr>
      <vt:lpstr>Data of NS on Magnetic Field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Contributions To Luminosities</vt:lpstr>
      <vt:lpstr>Слайд 20</vt:lpstr>
      <vt:lpstr>Слайд 21</vt:lpstr>
      <vt:lpstr>Слайд 22</vt:lpstr>
      <vt:lpstr>Слайд 23</vt:lpstr>
      <vt:lpstr>Possible internal structure of CasA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Boundary conditions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of Compact Stars</dc:title>
  <dc:creator>Hovik Grigorian</dc:creator>
  <cp:lastModifiedBy>Hovik</cp:lastModifiedBy>
  <cp:revision>520</cp:revision>
  <cp:lastPrinted>1601-01-01T00:00:00Z</cp:lastPrinted>
  <dcterms:created xsi:type="dcterms:W3CDTF">2006-08-18T20:45:05Z</dcterms:created>
  <dcterms:modified xsi:type="dcterms:W3CDTF">2016-11-03T08:05:46Z</dcterms:modified>
</cp:coreProperties>
</file>